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0" r:id="rId4"/>
  </p:sldMasterIdLst>
  <p:notesMasterIdLst>
    <p:notesMasterId r:id="rId16"/>
  </p:notesMasterIdLst>
  <p:handoutMasterIdLst>
    <p:handoutMasterId r:id="rId17"/>
  </p:handoutMasterIdLst>
  <p:sldIdLst>
    <p:sldId id="443" r:id="rId5"/>
    <p:sldId id="567" r:id="rId6"/>
    <p:sldId id="546" r:id="rId7"/>
    <p:sldId id="563" r:id="rId8"/>
    <p:sldId id="579" r:id="rId9"/>
    <p:sldId id="580" r:id="rId10"/>
    <p:sldId id="582" r:id="rId11"/>
    <p:sldId id="583" r:id="rId12"/>
    <p:sldId id="575" r:id="rId13"/>
    <p:sldId id="558" r:id="rId14"/>
    <p:sldId id="577" r:id="rId15"/>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464" autoAdjust="0"/>
  </p:normalViewPr>
  <p:slideViewPr>
    <p:cSldViewPr>
      <p:cViewPr varScale="1">
        <p:scale>
          <a:sx n="34" d="100"/>
          <a:sy n="34" d="100"/>
        </p:scale>
        <p:origin x="854" y="31"/>
      </p:cViewPr>
      <p:guideLst>
        <p:guide orient="horz" pos="2160"/>
        <p:guide pos="2880"/>
      </p:guideLst>
    </p:cSldViewPr>
  </p:slideViewPr>
  <p:outlineViewPr>
    <p:cViewPr>
      <p:scale>
        <a:sx n="33" d="100"/>
        <a:sy n="33" d="100"/>
      </p:scale>
      <p:origin x="0" y="5336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13" tIns="45706" rIns="91413" bIns="45706" numCol="1" anchor="t" anchorCtr="0" compatLnSpc="1">
            <a:prstTxWarp prst="textNoShape">
              <a:avLst/>
            </a:prstTxWarp>
          </a:bodyPr>
          <a:lstStyle>
            <a:lvl1pPr>
              <a:defRPr sz="1200">
                <a:latin typeface="Times New Roman" charset="0"/>
              </a:defRPr>
            </a:lvl1pPr>
          </a:lstStyle>
          <a:p>
            <a:pPr>
              <a:defRPr/>
            </a:pPr>
            <a:endParaRPr lang="da-DK"/>
          </a:p>
        </p:txBody>
      </p:sp>
      <p:sp>
        <p:nvSpPr>
          <p:cNvPr id="53251" name="Rectangle 3"/>
          <p:cNvSpPr>
            <a:spLocks noGrp="1" noChangeArrowheads="1"/>
          </p:cNvSpPr>
          <p:nvPr>
            <p:ph type="dt" sz="quarter" idx="1"/>
          </p:nvPr>
        </p:nvSpPr>
        <p:spPr bwMode="auto">
          <a:xfrm>
            <a:off x="3851275" y="0"/>
            <a:ext cx="2946400" cy="496888"/>
          </a:xfrm>
          <a:prstGeom prst="rect">
            <a:avLst/>
          </a:prstGeom>
          <a:noFill/>
          <a:ln>
            <a:noFill/>
          </a:ln>
          <a:effectLst/>
          <a:extLst/>
        </p:spPr>
        <p:txBody>
          <a:bodyPr vert="horz" wrap="square" lIns="91413" tIns="45706" rIns="91413" bIns="45706" numCol="1" anchor="t" anchorCtr="0" compatLnSpc="1">
            <a:prstTxWarp prst="textNoShape">
              <a:avLst/>
            </a:prstTxWarp>
          </a:bodyPr>
          <a:lstStyle>
            <a:lvl1pPr algn="r">
              <a:defRPr sz="1200">
                <a:latin typeface="Times New Roman" charset="0"/>
              </a:defRPr>
            </a:lvl1pPr>
          </a:lstStyle>
          <a:p>
            <a:pPr>
              <a:defRPr/>
            </a:pPr>
            <a:endParaRPr lang="da-DK"/>
          </a:p>
        </p:txBody>
      </p:sp>
      <p:sp>
        <p:nvSpPr>
          <p:cNvPr id="53252" name="Rectangle 4"/>
          <p:cNvSpPr>
            <a:spLocks noGrp="1" noChangeArrowheads="1"/>
          </p:cNvSpPr>
          <p:nvPr>
            <p:ph type="ftr" sz="quarter" idx="2"/>
          </p:nvPr>
        </p:nvSpPr>
        <p:spPr bwMode="auto">
          <a:xfrm>
            <a:off x="0" y="9432925"/>
            <a:ext cx="2946400" cy="495300"/>
          </a:xfrm>
          <a:prstGeom prst="rect">
            <a:avLst/>
          </a:prstGeom>
          <a:noFill/>
          <a:ln>
            <a:noFill/>
          </a:ln>
          <a:effectLst/>
          <a:extLst/>
        </p:spPr>
        <p:txBody>
          <a:bodyPr vert="horz" wrap="square" lIns="91413" tIns="45706" rIns="91413" bIns="45706" numCol="1" anchor="b" anchorCtr="0" compatLnSpc="1">
            <a:prstTxWarp prst="textNoShape">
              <a:avLst/>
            </a:prstTxWarp>
          </a:bodyPr>
          <a:lstStyle>
            <a:lvl1pPr>
              <a:defRPr sz="1200">
                <a:latin typeface="Times New Roman" charset="0"/>
              </a:defRPr>
            </a:lvl1pPr>
          </a:lstStyle>
          <a:p>
            <a:pPr>
              <a:defRPr/>
            </a:pPr>
            <a:endParaRPr lang="da-DK"/>
          </a:p>
        </p:txBody>
      </p:sp>
      <p:sp>
        <p:nvSpPr>
          <p:cNvPr id="53253" name="Rectangle 5"/>
          <p:cNvSpPr>
            <a:spLocks noGrp="1" noChangeArrowheads="1"/>
          </p:cNvSpPr>
          <p:nvPr>
            <p:ph type="sldNum" sz="quarter" idx="3"/>
          </p:nvPr>
        </p:nvSpPr>
        <p:spPr bwMode="auto">
          <a:xfrm>
            <a:off x="3851275" y="9432925"/>
            <a:ext cx="2946400" cy="495300"/>
          </a:xfrm>
          <a:prstGeom prst="rect">
            <a:avLst/>
          </a:prstGeom>
          <a:noFill/>
          <a:ln>
            <a:noFill/>
          </a:ln>
          <a:effectLst/>
          <a:extLst/>
        </p:spPr>
        <p:txBody>
          <a:bodyPr vert="horz" wrap="square" lIns="91413" tIns="45706" rIns="91413" bIns="45706" numCol="1" anchor="b" anchorCtr="0" compatLnSpc="1">
            <a:prstTxWarp prst="textNoShape">
              <a:avLst/>
            </a:prstTxWarp>
          </a:bodyPr>
          <a:lstStyle>
            <a:lvl1pPr algn="r">
              <a:defRPr sz="1200">
                <a:latin typeface="Times New Roman" charset="0"/>
              </a:defRPr>
            </a:lvl1pPr>
          </a:lstStyle>
          <a:p>
            <a:pPr>
              <a:defRPr/>
            </a:pPr>
            <a:fld id="{D45471E7-3385-4822-8418-C96A93DEF794}" type="slidenum">
              <a:rPr lang="da-DK"/>
              <a:pPr>
                <a:defRPr/>
              </a:pPr>
              <a:t>‹nr.›</a:t>
            </a:fld>
            <a:endParaRPr lang="da-DK"/>
          </a:p>
        </p:txBody>
      </p:sp>
    </p:spTree>
    <p:extLst>
      <p:ext uri="{BB962C8B-B14F-4D97-AF65-F5344CB8AC3E}">
        <p14:creationId xmlns:p14="http://schemas.microsoft.com/office/powerpoint/2010/main" val="2728823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13" tIns="45706" rIns="91413" bIns="45706" numCol="1" anchor="t" anchorCtr="0" compatLnSpc="1">
            <a:prstTxWarp prst="textNoShape">
              <a:avLst/>
            </a:prstTxWarp>
          </a:bodyPr>
          <a:lstStyle>
            <a:lvl1pPr>
              <a:defRPr sz="1200">
                <a:latin typeface="Times New Roman" charset="0"/>
              </a:defRPr>
            </a:lvl1pPr>
          </a:lstStyle>
          <a:p>
            <a:pPr>
              <a:defRPr/>
            </a:pPr>
            <a:endParaRPr lang="da-DK"/>
          </a:p>
        </p:txBody>
      </p:sp>
      <p:sp>
        <p:nvSpPr>
          <p:cNvPr id="54275" name="Rectangle 3"/>
          <p:cNvSpPr>
            <a:spLocks noGrp="1" noChangeArrowheads="1"/>
          </p:cNvSpPr>
          <p:nvPr>
            <p:ph type="dt" idx="1"/>
          </p:nvPr>
        </p:nvSpPr>
        <p:spPr bwMode="auto">
          <a:xfrm>
            <a:off x="3851275" y="0"/>
            <a:ext cx="2946400" cy="496888"/>
          </a:xfrm>
          <a:prstGeom prst="rect">
            <a:avLst/>
          </a:prstGeom>
          <a:noFill/>
          <a:ln>
            <a:noFill/>
          </a:ln>
          <a:effectLst/>
          <a:extLst/>
        </p:spPr>
        <p:txBody>
          <a:bodyPr vert="horz" wrap="square" lIns="91413" tIns="45706" rIns="91413" bIns="45706" numCol="1" anchor="t" anchorCtr="0" compatLnSpc="1">
            <a:prstTxWarp prst="textNoShape">
              <a:avLst/>
            </a:prstTxWarp>
          </a:bodyPr>
          <a:lstStyle>
            <a:lvl1pPr algn="r">
              <a:defRPr sz="1200">
                <a:latin typeface="Times New Roman" charset="0"/>
              </a:defRPr>
            </a:lvl1pPr>
          </a:lstStyle>
          <a:p>
            <a:pPr>
              <a:defRPr/>
            </a:pPr>
            <a:endParaRPr lang="da-DK"/>
          </a:p>
        </p:txBody>
      </p:sp>
      <p:sp>
        <p:nvSpPr>
          <p:cNvPr id="30724" name="Rectangle 4"/>
          <p:cNvSpPr>
            <a:spLocks noGrp="1" noRot="1" noChangeAspect="1" noChangeArrowheads="1" noTextEdit="1"/>
          </p:cNvSpPr>
          <p:nvPr>
            <p:ph type="sldImg" idx="2"/>
          </p:nvPr>
        </p:nvSpPr>
        <p:spPr bwMode="auto">
          <a:xfrm>
            <a:off x="919163" y="746125"/>
            <a:ext cx="4959350" cy="3719513"/>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908050" y="4716463"/>
            <a:ext cx="4981575" cy="4465637"/>
          </a:xfrm>
          <a:prstGeom prst="rect">
            <a:avLst/>
          </a:prstGeom>
          <a:noFill/>
          <a:ln>
            <a:noFill/>
          </a:ln>
          <a:effectLst/>
          <a:extLst/>
        </p:spPr>
        <p:txBody>
          <a:bodyPr vert="horz" wrap="square" lIns="91413" tIns="45706" rIns="91413" bIns="45706"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54278" name="Rectangle 6"/>
          <p:cNvSpPr>
            <a:spLocks noGrp="1" noChangeArrowheads="1"/>
          </p:cNvSpPr>
          <p:nvPr>
            <p:ph type="ftr" sz="quarter" idx="4"/>
          </p:nvPr>
        </p:nvSpPr>
        <p:spPr bwMode="auto">
          <a:xfrm>
            <a:off x="0" y="9432925"/>
            <a:ext cx="2946400" cy="495300"/>
          </a:xfrm>
          <a:prstGeom prst="rect">
            <a:avLst/>
          </a:prstGeom>
          <a:noFill/>
          <a:ln>
            <a:noFill/>
          </a:ln>
          <a:effectLst/>
          <a:extLst/>
        </p:spPr>
        <p:txBody>
          <a:bodyPr vert="horz" wrap="square" lIns="91413" tIns="45706" rIns="91413" bIns="45706" numCol="1" anchor="b" anchorCtr="0" compatLnSpc="1">
            <a:prstTxWarp prst="textNoShape">
              <a:avLst/>
            </a:prstTxWarp>
          </a:bodyPr>
          <a:lstStyle>
            <a:lvl1pPr>
              <a:defRPr sz="1200">
                <a:latin typeface="Times New Roman" charset="0"/>
              </a:defRPr>
            </a:lvl1pPr>
          </a:lstStyle>
          <a:p>
            <a:pPr>
              <a:defRPr/>
            </a:pPr>
            <a:endParaRPr lang="da-DK"/>
          </a:p>
        </p:txBody>
      </p:sp>
      <p:sp>
        <p:nvSpPr>
          <p:cNvPr id="54279" name="Rectangle 7"/>
          <p:cNvSpPr>
            <a:spLocks noGrp="1" noChangeArrowheads="1"/>
          </p:cNvSpPr>
          <p:nvPr>
            <p:ph type="sldNum" sz="quarter" idx="5"/>
          </p:nvPr>
        </p:nvSpPr>
        <p:spPr bwMode="auto">
          <a:xfrm>
            <a:off x="3851275" y="9432925"/>
            <a:ext cx="2946400" cy="495300"/>
          </a:xfrm>
          <a:prstGeom prst="rect">
            <a:avLst/>
          </a:prstGeom>
          <a:noFill/>
          <a:ln>
            <a:noFill/>
          </a:ln>
          <a:effectLst/>
          <a:extLst/>
        </p:spPr>
        <p:txBody>
          <a:bodyPr vert="horz" wrap="square" lIns="91413" tIns="45706" rIns="91413" bIns="45706" numCol="1" anchor="b" anchorCtr="0" compatLnSpc="1">
            <a:prstTxWarp prst="textNoShape">
              <a:avLst/>
            </a:prstTxWarp>
          </a:bodyPr>
          <a:lstStyle>
            <a:lvl1pPr algn="r">
              <a:defRPr sz="1200">
                <a:latin typeface="Times New Roman" charset="0"/>
              </a:defRPr>
            </a:lvl1pPr>
          </a:lstStyle>
          <a:p>
            <a:pPr>
              <a:defRPr/>
            </a:pPr>
            <a:fld id="{584A26EB-133F-453C-99BD-9A37A24DBCA4}" type="slidenum">
              <a:rPr lang="da-DK"/>
              <a:pPr>
                <a:defRPr/>
              </a:pPr>
              <a:t>‹nr.›</a:t>
            </a:fld>
            <a:endParaRPr lang="da-DK"/>
          </a:p>
        </p:txBody>
      </p:sp>
    </p:spTree>
    <p:extLst>
      <p:ext uri="{BB962C8B-B14F-4D97-AF65-F5344CB8AC3E}">
        <p14:creationId xmlns:p14="http://schemas.microsoft.com/office/powerpoint/2010/main" val="3684299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dsholder til diasbillede 1"/>
          <p:cNvSpPr>
            <a:spLocks noGrp="1" noRot="1" noChangeAspect="1" noTextEdit="1"/>
          </p:cNvSpPr>
          <p:nvPr>
            <p:ph type="sldImg"/>
          </p:nvPr>
        </p:nvSpPr>
        <p:spPr>
          <a:ln/>
        </p:spPr>
      </p:sp>
      <p:sp>
        <p:nvSpPr>
          <p:cNvPr id="31747" name="Pladsholder til noter 2"/>
          <p:cNvSpPr>
            <a:spLocks noGrp="1"/>
          </p:cNvSpPr>
          <p:nvPr>
            <p:ph type="body" idx="1"/>
          </p:nvPr>
        </p:nvSpPr>
        <p:spPr>
          <a:noFill/>
        </p:spPr>
        <p:txBody>
          <a:bodyPr/>
          <a:lstStyle/>
          <a:p>
            <a:r>
              <a:rPr lang="da-DK" dirty="0" err="1">
                <a:latin typeface="Times New Roman" pitchFamily="18" charset="0"/>
              </a:rPr>
              <a:t>Grateful</a:t>
            </a:r>
            <a:r>
              <a:rPr lang="da-DK" baseline="0" dirty="0">
                <a:latin typeface="Times New Roman" pitchFamily="18" charset="0"/>
              </a:rPr>
              <a:t>… </a:t>
            </a:r>
            <a:r>
              <a:rPr lang="da-DK" baseline="0" dirty="0" err="1">
                <a:latin typeface="Times New Roman" pitchFamily="18" charset="0"/>
              </a:rPr>
              <a:t>that</a:t>
            </a:r>
            <a:r>
              <a:rPr lang="da-DK" baseline="0" dirty="0">
                <a:latin typeface="Times New Roman" pitchFamily="18" charset="0"/>
              </a:rPr>
              <a:t> i </a:t>
            </a:r>
            <a:r>
              <a:rPr lang="da-DK" baseline="0" dirty="0" err="1">
                <a:latin typeface="Times New Roman" pitchFamily="18" charset="0"/>
              </a:rPr>
              <a:t>ahve</a:t>
            </a:r>
            <a:r>
              <a:rPr lang="da-DK" baseline="0" dirty="0">
                <a:latin typeface="Times New Roman" pitchFamily="18" charset="0"/>
              </a:rPr>
              <a:t> </a:t>
            </a:r>
            <a:r>
              <a:rPr lang="da-DK" baseline="0" dirty="0" err="1">
                <a:latin typeface="Times New Roman" pitchFamily="18" charset="0"/>
              </a:rPr>
              <a:t>been</a:t>
            </a:r>
            <a:r>
              <a:rPr lang="da-DK" baseline="0" dirty="0">
                <a:latin typeface="Times New Roman" pitchFamily="18" charset="0"/>
              </a:rPr>
              <a:t> </a:t>
            </a:r>
            <a:r>
              <a:rPr lang="da-DK" baseline="0" dirty="0" err="1">
                <a:latin typeface="Times New Roman" pitchFamily="18" charset="0"/>
              </a:rPr>
              <a:t>invited</a:t>
            </a:r>
            <a:r>
              <a:rPr lang="da-DK" baseline="0" dirty="0">
                <a:latin typeface="Times New Roman" pitchFamily="18" charset="0"/>
              </a:rPr>
              <a:t> and </a:t>
            </a:r>
            <a:r>
              <a:rPr lang="da-DK" baseline="0" dirty="0" err="1">
                <a:latin typeface="Times New Roman" pitchFamily="18" charset="0"/>
              </a:rPr>
              <a:t>that</a:t>
            </a:r>
            <a:r>
              <a:rPr lang="da-DK" baseline="0" dirty="0">
                <a:latin typeface="Times New Roman" pitchFamily="18" charset="0"/>
              </a:rPr>
              <a:t> </a:t>
            </a:r>
            <a:r>
              <a:rPr lang="da-DK" baseline="0" dirty="0" err="1">
                <a:latin typeface="Times New Roman" pitchFamily="18" charset="0"/>
              </a:rPr>
              <a:t>you</a:t>
            </a:r>
            <a:r>
              <a:rPr lang="da-DK" baseline="0" dirty="0">
                <a:latin typeface="Times New Roman" pitchFamily="18" charset="0"/>
              </a:rPr>
              <a:t> all </a:t>
            </a:r>
            <a:r>
              <a:rPr lang="da-DK" baseline="0" dirty="0" err="1">
                <a:latin typeface="Times New Roman" pitchFamily="18" charset="0"/>
              </a:rPr>
              <a:t>showed</a:t>
            </a:r>
            <a:r>
              <a:rPr lang="da-DK" baseline="0" dirty="0">
                <a:latin typeface="Times New Roman" pitchFamily="18" charset="0"/>
              </a:rPr>
              <a:t> up, and I </a:t>
            </a:r>
            <a:r>
              <a:rPr lang="da-DK" baseline="0" dirty="0" err="1">
                <a:latin typeface="Times New Roman" pitchFamily="18" charset="0"/>
              </a:rPr>
              <a:t>hope</a:t>
            </a:r>
            <a:r>
              <a:rPr lang="da-DK" baseline="0" dirty="0">
                <a:latin typeface="Times New Roman" pitchFamily="18" charset="0"/>
              </a:rPr>
              <a:t>. </a:t>
            </a:r>
          </a:p>
          <a:p>
            <a:endParaRPr lang="da-DK" baseline="0" dirty="0">
              <a:latin typeface="Times New Roman" pitchFamily="18" charset="0"/>
            </a:endParaRPr>
          </a:p>
          <a:p>
            <a:endParaRPr lang="da-DK" baseline="0" dirty="0">
              <a:latin typeface="Times New Roman" pitchFamily="18" charset="0"/>
            </a:endParaRPr>
          </a:p>
          <a:p>
            <a:r>
              <a:rPr lang="da-DK" baseline="0" dirty="0">
                <a:latin typeface="Times New Roman" pitchFamily="18" charset="0"/>
              </a:rPr>
              <a:t>Paper is a </a:t>
            </a:r>
            <a:r>
              <a:rPr lang="da-DK" baseline="0" dirty="0" err="1">
                <a:latin typeface="Times New Roman" pitchFamily="18" charset="0"/>
              </a:rPr>
              <a:t>article</a:t>
            </a:r>
            <a:r>
              <a:rPr lang="da-DK" baseline="0" dirty="0">
                <a:latin typeface="Times New Roman" pitchFamily="18" charset="0"/>
              </a:rPr>
              <a:t> or perhaps a </a:t>
            </a:r>
            <a:r>
              <a:rPr lang="da-DK" baseline="0" dirty="0" err="1">
                <a:latin typeface="Times New Roman" pitchFamily="18" charset="0"/>
              </a:rPr>
              <a:t>chapter</a:t>
            </a:r>
            <a:r>
              <a:rPr lang="da-DK" baseline="0" dirty="0">
                <a:latin typeface="Times New Roman" pitchFamily="18" charset="0"/>
              </a:rPr>
              <a:t> in a book </a:t>
            </a:r>
            <a:r>
              <a:rPr lang="da-DK" baseline="0" dirty="0" err="1">
                <a:latin typeface="Times New Roman" pitchFamily="18" charset="0"/>
              </a:rPr>
              <a:t>that</a:t>
            </a:r>
            <a:r>
              <a:rPr lang="da-DK" baseline="0" dirty="0">
                <a:latin typeface="Times New Roman" pitchFamily="18" charset="0"/>
              </a:rPr>
              <a:t> </a:t>
            </a:r>
            <a:r>
              <a:rPr lang="da-DK" baseline="0" dirty="0" err="1">
                <a:latin typeface="Times New Roman" pitchFamily="18" charset="0"/>
              </a:rPr>
              <a:t>rather</a:t>
            </a:r>
            <a:r>
              <a:rPr lang="da-DK" baseline="0" dirty="0">
                <a:latin typeface="Times New Roman" pitchFamily="18" charset="0"/>
              </a:rPr>
              <a:t> </a:t>
            </a:r>
            <a:r>
              <a:rPr lang="da-DK" baseline="0" dirty="0" err="1">
                <a:latin typeface="Times New Roman" pitchFamily="18" charset="0"/>
              </a:rPr>
              <a:t>discuss</a:t>
            </a:r>
            <a:r>
              <a:rPr lang="da-DK" baseline="0" dirty="0">
                <a:latin typeface="Times New Roman" pitchFamily="18" charset="0"/>
              </a:rPr>
              <a:t> standard-</a:t>
            </a:r>
            <a:r>
              <a:rPr lang="da-DK" baseline="0" dirty="0" err="1">
                <a:latin typeface="Times New Roman" pitchFamily="18" charset="0"/>
              </a:rPr>
              <a:t>setting</a:t>
            </a:r>
            <a:r>
              <a:rPr lang="da-DK" baseline="0" dirty="0">
                <a:latin typeface="Times New Roman" pitchFamily="18" charset="0"/>
              </a:rPr>
              <a:t> from art 101 </a:t>
            </a:r>
            <a:r>
              <a:rPr lang="da-DK" baseline="0" dirty="0" err="1">
                <a:latin typeface="Times New Roman" pitchFamily="18" charset="0"/>
              </a:rPr>
              <a:t>perspective</a:t>
            </a:r>
            <a:r>
              <a:rPr lang="da-DK" baseline="0" dirty="0">
                <a:latin typeface="Times New Roman" pitchFamily="18" charset="0"/>
              </a:rPr>
              <a:t>…. </a:t>
            </a:r>
            <a:r>
              <a:rPr lang="da-DK" baseline="0" dirty="0" err="1">
                <a:latin typeface="Times New Roman" pitchFamily="18" charset="0"/>
              </a:rPr>
              <a:t>Then</a:t>
            </a:r>
            <a:r>
              <a:rPr lang="da-DK" baseline="0" dirty="0">
                <a:latin typeface="Times New Roman" pitchFamily="18" charset="0"/>
              </a:rPr>
              <a:t> art 102… I </a:t>
            </a:r>
            <a:r>
              <a:rPr lang="da-DK" baseline="0" dirty="0" err="1">
                <a:latin typeface="Times New Roman" pitchFamily="18" charset="0"/>
              </a:rPr>
              <a:t>will</a:t>
            </a:r>
            <a:r>
              <a:rPr lang="da-DK" baseline="0" dirty="0">
                <a:latin typeface="Times New Roman" pitchFamily="18" charset="0"/>
              </a:rPr>
              <a:t> perhaps talk a bit </a:t>
            </a:r>
            <a:r>
              <a:rPr lang="da-DK" baseline="0" dirty="0" err="1">
                <a:latin typeface="Times New Roman" pitchFamily="18" charset="0"/>
              </a:rPr>
              <a:t>about</a:t>
            </a:r>
            <a:r>
              <a:rPr lang="da-DK" baseline="0" dirty="0">
                <a:latin typeface="Times New Roman" pitchFamily="18" charset="0"/>
              </a:rPr>
              <a:t> art. 101 </a:t>
            </a:r>
            <a:r>
              <a:rPr lang="da-DK" baseline="0" dirty="0" err="1">
                <a:latin typeface="Times New Roman" pitchFamily="18" charset="0"/>
              </a:rPr>
              <a:t>too</a:t>
            </a:r>
            <a:r>
              <a:rPr lang="da-DK" baseline="0" dirty="0">
                <a:latin typeface="Times New Roman" pitchFamily="18" charset="0"/>
              </a:rPr>
              <a:t>.  </a:t>
            </a:r>
            <a:endParaRPr lang="da-DK" dirty="0">
              <a:latin typeface="Times New Roman" pitchFamily="18" charset="0"/>
            </a:endParaRPr>
          </a:p>
        </p:txBody>
      </p:sp>
      <p:sp>
        <p:nvSpPr>
          <p:cNvPr id="31748" name="Pladsholder til diasnummer 3"/>
          <p:cNvSpPr>
            <a:spLocks noGrp="1"/>
          </p:cNvSpPr>
          <p:nvPr>
            <p:ph type="sldNum" sz="quarter" idx="5"/>
          </p:nvPr>
        </p:nvSpPr>
        <p:spPr>
          <a:noFill/>
          <a:ln>
            <a:miter lim="800000"/>
            <a:headEnd/>
            <a:tailEnd/>
          </a:ln>
        </p:spPr>
        <p:txBody>
          <a:bodyPr/>
          <a:lstStyle/>
          <a:p>
            <a:fld id="{1C2DB9CB-9603-4AEB-BC3B-26D1CDA4E4C3}" type="slidenum">
              <a:rPr lang="da-DK" smtClean="0">
                <a:latin typeface="Times New Roman" pitchFamily="18" charset="0"/>
              </a:rPr>
              <a:pPr/>
              <a:t>1</a:t>
            </a:fld>
            <a:endParaRPr lang="da-DK">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dsholder til diasbillede 1"/>
          <p:cNvSpPr>
            <a:spLocks noGrp="1" noRot="1" noChangeAspect="1" noTextEdit="1"/>
          </p:cNvSpPr>
          <p:nvPr>
            <p:ph type="sldImg"/>
          </p:nvPr>
        </p:nvSpPr>
        <p:spPr>
          <a:ln/>
        </p:spPr>
      </p:sp>
      <p:sp>
        <p:nvSpPr>
          <p:cNvPr id="18435" name="Pladsholder til not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a-DK"/>
          </a:p>
          <a:p>
            <a:r>
              <a:rPr lang="en-US"/>
              <a:t>When may holders of standard essential patents (SEPs) be in breach on Art. 102? </a:t>
            </a:r>
          </a:p>
          <a:p>
            <a:endParaRPr lang="en-US"/>
          </a:p>
          <a:p>
            <a:r>
              <a:rPr lang="da-DK"/>
              <a:t>More of an inpeth analysis of whether  holders of SEPs are obliged under comeptition law t give acess on FRAND terms. </a:t>
            </a:r>
          </a:p>
          <a:p>
            <a:endParaRPr lang="da-DK"/>
          </a:p>
          <a:p>
            <a:r>
              <a:rPr lang="da-DK"/>
              <a:t>This presentation deals with access to standards and essential standards under art 102. To set the Art 102 cases in perspective I eill also discuss the US development and to some extent teh German development. That is not to say that the issues I am discussing may be judged also under art 101 (and also under the exemption under patent law). </a:t>
            </a:r>
          </a:p>
          <a:p>
            <a:endParaRPr lang="da-DK"/>
          </a:p>
          <a:p>
            <a:r>
              <a:rPr lang="da-DK"/>
              <a:t>I will touch upon the us development and also to some extent the german development of case law.</a:t>
            </a:r>
          </a:p>
          <a:p>
            <a:endParaRPr lang="da-DK"/>
          </a:p>
          <a:p>
            <a:r>
              <a:rPr lang="da-DK"/>
              <a:t>In the end I claim that perhaps we should get somewhat insproied by teh development in the us of using IP law doctrines in tehse cases rather then competition law. </a:t>
            </a:r>
          </a:p>
        </p:txBody>
      </p:sp>
      <p:sp>
        <p:nvSpPr>
          <p:cNvPr id="18436" name="Pladsholder til diasnumm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16872" indent="-275720" eaLnBrk="0" hangingPunct="0">
              <a:defRPr sz="2300">
                <a:solidFill>
                  <a:schemeClr val="tx1"/>
                </a:solidFill>
                <a:latin typeface="Times New Roman" charset="0"/>
                <a:ea typeface="ＭＳ Ｐゴシック" charset="0"/>
              </a:defRPr>
            </a:lvl2pPr>
            <a:lvl3pPr marL="1102881" indent="-220576" eaLnBrk="0" hangingPunct="0">
              <a:defRPr sz="2300">
                <a:solidFill>
                  <a:schemeClr val="tx1"/>
                </a:solidFill>
                <a:latin typeface="Times New Roman" charset="0"/>
                <a:ea typeface="ＭＳ Ｐゴシック" charset="0"/>
              </a:defRPr>
            </a:lvl3pPr>
            <a:lvl4pPr marL="1544033" indent="-220576" eaLnBrk="0" hangingPunct="0">
              <a:defRPr sz="2300">
                <a:solidFill>
                  <a:schemeClr val="tx1"/>
                </a:solidFill>
                <a:latin typeface="Times New Roman" charset="0"/>
                <a:ea typeface="ＭＳ Ｐゴシック" charset="0"/>
              </a:defRPr>
            </a:lvl4pPr>
            <a:lvl5pPr marL="1985185" indent="-220576" eaLnBrk="0" hangingPunct="0">
              <a:defRPr sz="2300">
                <a:solidFill>
                  <a:schemeClr val="tx1"/>
                </a:solidFill>
                <a:latin typeface="Times New Roman" charset="0"/>
                <a:ea typeface="ＭＳ Ｐゴシック" charset="0"/>
              </a:defRPr>
            </a:lvl5pPr>
            <a:lvl6pPr marL="2426338" indent="-220576" eaLnBrk="0" fontAlgn="base" hangingPunct="0">
              <a:spcBef>
                <a:spcPct val="0"/>
              </a:spcBef>
              <a:spcAft>
                <a:spcPct val="0"/>
              </a:spcAft>
              <a:defRPr sz="2300">
                <a:solidFill>
                  <a:schemeClr val="tx1"/>
                </a:solidFill>
                <a:latin typeface="Times New Roman" charset="0"/>
                <a:ea typeface="ＭＳ Ｐゴシック" charset="0"/>
              </a:defRPr>
            </a:lvl6pPr>
            <a:lvl7pPr marL="2867490" indent="-220576" eaLnBrk="0" fontAlgn="base" hangingPunct="0">
              <a:spcBef>
                <a:spcPct val="0"/>
              </a:spcBef>
              <a:spcAft>
                <a:spcPct val="0"/>
              </a:spcAft>
              <a:defRPr sz="2300">
                <a:solidFill>
                  <a:schemeClr val="tx1"/>
                </a:solidFill>
                <a:latin typeface="Times New Roman" charset="0"/>
                <a:ea typeface="ＭＳ Ｐゴシック" charset="0"/>
              </a:defRPr>
            </a:lvl7pPr>
            <a:lvl8pPr marL="3308642" indent="-220576" eaLnBrk="0" fontAlgn="base" hangingPunct="0">
              <a:spcBef>
                <a:spcPct val="0"/>
              </a:spcBef>
              <a:spcAft>
                <a:spcPct val="0"/>
              </a:spcAft>
              <a:defRPr sz="2300">
                <a:solidFill>
                  <a:schemeClr val="tx1"/>
                </a:solidFill>
                <a:latin typeface="Times New Roman" charset="0"/>
                <a:ea typeface="ＭＳ Ｐゴシック" charset="0"/>
              </a:defRPr>
            </a:lvl8pPr>
            <a:lvl9pPr marL="3749794" indent="-220576"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91C1E735-8389-8F4E-BECE-2C109B9A6FF9}" type="slidenum">
              <a:rPr lang="da-DK" sz="1200"/>
              <a:pPr eaLnBrk="1" hangingPunct="1"/>
              <a:t>2</a:t>
            </a:fld>
            <a:endParaRPr lang="da-DK"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Pladsholder til diasbillede 1"/>
          <p:cNvSpPr>
            <a:spLocks noGrp="1" noRot="1" noChangeAspect="1" noTextEdit="1"/>
          </p:cNvSpPr>
          <p:nvPr>
            <p:ph type="sldImg"/>
          </p:nvPr>
        </p:nvSpPr>
        <p:spPr>
          <a:ln/>
        </p:spPr>
      </p:sp>
      <p:sp>
        <p:nvSpPr>
          <p:cNvPr id="33795" name="Pladsholder til noter 2"/>
          <p:cNvSpPr>
            <a:spLocks noGrp="1"/>
          </p:cNvSpPr>
          <p:nvPr>
            <p:ph type="body" idx="1"/>
          </p:nvPr>
        </p:nvSpPr>
        <p:spPr>
          <a:noFill/>
        </p:spPr>
        <p:txBody>
          <a:bodyPr/>
          <a:lstStyle/>
          <a:p>
            <a:r>
              <a:rPr lang="da-DK" dirty="0" err="1">
                <a:latin typeface="Times New Roman" pitchFamily="18" charset="0"/>
              </a:rPr>
              <a:t>Why</a:t>
            </a:r>
            <a:r>
              <a:rPr lang="da-DK" dirty="0">
                <a:latin typeface="Times New Roman" pitchFamily="18" charset="0"/>
              </a:rPr>
              <a:t> patent </a:t>
            </a:r>
            <a:r>
              <a:rPr lang="da-DK" dirty="0" err="1">
                <a:latin typeface="Times New Roman" pitchFamily="18" charset="0"/>
              </a:rPr>
              <a:t>war</a:t>
            </a:r>
            <a:r>
              <a:rPr lang="da-DK" dirty="0">
                <a:latin typeface="Times New Roman" pitchFamily="18" charset="0"/>
              </a:rPr>
              <a:t>??? </a:t>
            </a:r>
          </a:p>
        </p:txBody>
      </p:sp>
      <p:sp>
        <p:nvSpPr>
          <p:cNvPr id="33796" name="Pladsholder til diasnummer 3"/>
          <p:cNvSpPr>
            <a:spLocks noGrp="1"/>
          </p:cNvSpPr>
          <p:nvPr>
            <p:ph type="sldNum" sz="quarter" idx="5"/>
          </p:nvPr>
        </p:nvSpPr>
        <p:spPr>
          <a:noFill/>
          <a:ln>
            <a:miter lim="800000"/>
            <a:headEnd/>
            <a:tailEnd/>
          </a:ln>
        </p:spPr>
        <p:txBody>
          <a:bodyPr/>
          <a:lstStyle/>
          <a:p>
            <a:fld id="{8AA3B0BF-AD0A-415E-8C1F-E081549BC5EB}" type="slidenum">
              <a:rPr lang="da-DK" smtClean="0">
                <a:latin typeface="Times New Roman" pitchFamily="18" charset="0"/>
              </a:rPr>
              <a:pPr/>
              <a:t>3</a:t>
            </a:fld>
            <a:endParaRPr lang="da-DK">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Pladsholder til diasbillede 1"/>
          <p:cNvSpPr>
            <a:spLocks noGrp="1" noRot="1" noChangeAspect="1" noTextEdit="1"/>
          </p:cNvSpPr>
          <p:nvPr>
            <p:ph type="sldImg"/>
          </p:nvPr>
        </p:nvSpPr>
        <p:spPr>
          <a:ln/>
        </p:spPr>
      </p:sp>
      <p:sp>
        <p:nvSpPr>
          <p:cNvPr id="35843" name="Pladsholder til noter 2"/>
          <p:cNvSpPr>
            <a:spLocks noGrp="1"/>
          </p:cNvSpPr>
          <p:nvPr>
            <p:ph type="body" idx="1"/>
          </p:nvPr>
        </p:nvSpPr>
        <p:spPr>
          <a:noFill/>
        </p:spPr>
        <p:txBody>
          <a:bodyPr/>
          <a:lstStyle/>
          <a:p>
            <a:r>
              <a:rPr lang="da-DK" dirty="0">
                <a:latin typeface="Times New Roman" pitchFamily="18" charset="0"/>
              </a:rPr>
              <a:t>Every day brings a new lawsuits or development between Aplle, HTC, Microsoft, Motorola Mobility (MMI), Nokia and Samsung. Numerous courts and several continents. Apple and Microsoft and Google Android operating system HTC, MMI and Samsung on the other.  </a:t>
            </a:r>
          </a:p>
          <a:p>
            <a:endParaRPr lang="da-DK" dirty="0">
              <a:latin typeface="Times New Roman" pitchFamily="18" charset="0"/>
            </a:endParaRPr>
          </a:p>
          <a:p>
            <a:r>
              <a:rPr lang="da-DK" dirty="0">
                <a:latin typeface="Times New Roman" pitchFamily="18" charset="0"/>
              </a:rPr>
              <a:t>SEP (standard essential patents)</a:t>
            </a:r>
          </a:p>
          <a:p>
            <a:endParaRPr lang="da-DK" dirty="0">
              <a:latin typeface="Times New Roman" pitchFamily="18" charset="0"/>
            </a:endParaRPr>
          </a:p>
          <a:p>
            <a:r>
              <a:rPr lang="da-DK" dirty="0">
                <a:latin typeface="Times New Roman" pitchFamily="18" charset="0"/>
              </a:rPr>
              <a:t>Wireless broadband, compression technologies (H.264), or telecommunications stanadrs (4G LTE)</a:t>
            </a:r>
          </a:p>
          <a:p>
            <a:endParaRPr lang="da-DK" dirty="0">
              <a:latin typeface="Times New Roman" pitchFamily="18" charset="0"/>
            </a:endParaRPr>
          </a:p>
          <a:p>
            <a:r>
              <a:rPr lang="da-DK" dirty="0">
                <a:latin typeface="Times New Roman" pitchFamily="18" charset="0"/>
              </a:rPr>
              <a:t>Actually the fusion or merger of two different patent thickets, i.e . The thicket for telecommunicatona and the IT interoperability thicket. </a:t>
            </a:r>
          </a:p>
          <a:p>
            <a:endParaRPr lang="da-DK" dirty="0">
              <a:latin typeface="Times New Roman" pitchFamily="18" charset="0"/>
            </a:endParaRPr>
          </a:p>
          <a:p>
            <a:r>
              <a:rPr lang="da-DK" dirty="0">
                <a:latin typeface="Times New Roman" pitchFamily="18" charset="0"/>
              </a:rPr>
              <a:t>Google </a:t>
            </a:r>
            <a:r>
              <a:rPr lang="da-DK" dirty="0" err="1">
                <a:latin typeface="Times New Roman" pitchFamily="18" charset="0"/>
              </a:rPr>
              <a:t>consent</a:t>
            </a:r>
            <a:r>
              <a:rPr lang="da-DK" dirty="0">
                <a:latin typeface="Times New Roman" pitchFamily="18" charset="0"/>
              </a:rPr>
              <a:t> </a:t>
            </a:r>
            <a:r>
              <a:rPr lang="da-DK" dirty="0" err="1">
                <a:latin typeface="Times New Roman" pitchFamily="18" charset="0"/>
              </a:rPr>
              <a:t>order</a:t>
            </a:r>
            <a:r>
              <a:rPr lang="da-DK" dirty="0">
                <a:latin typeface="Times New Roman" pitchFamily="18" charset="0"/>
              </a:rPr>
              <a:t> </a:t>
            </a:r>
            <a:r>
              <a:rPr lang="da-DK" dirty="0" err="1">
                <a:latin typeface="Times New Roman" pitchFamily="18" charset="0"/>
              </a:rPr>
              <a:t>stipualte</a:t>
            </a:r>
            <a:r>
              <a:rPr lang="da-DK" dirty="0">
                <a:latin typeface="Times New Roman" pitchFamily="18" charset="0"/>
              </a:rPr>
              <a:t> a procedure under art 5 FTC </a:t>
            </a:r>
            <a:r>
              <a:rPr lang="da-DK" dirty="0" err="1">
                <a:latin typeface="Times New Roman" pitchFamily="18" charset="0"/>
              </a:rPr>
              <a:t>act</a:t>
            </a:r>
            <a:r>
              <a:rPr lang="da-DK" baseline="0" dirty="0">
                <a:latin typeface="Times New Roman" pitchFamily="18" charset="0"/>
              </a:rPr>
              <a:t> for </a:t>
            </a:r>
            <a:r>
              <a:rPr lang="da-DK" baseline="0" dirty="0" err="1">
                <a:latin typeface="Times New Roman" pitchFamily="18" charset="0"/>
              </a:rPr>
              <a:t>frand</a:t>
            </a:r>
            <a:r>
              <a:rPr lang="da-DK" baseline="0" dirty="0">
                <a:latin typeface="Times New Roman" pitchFamily="18" charset="0"/>
              </a:rPr>
              <a:t>--- </a:t>
            </a:r>
            <a:r>
              <a:rPr lang="da-DK" baseline="0" dirty="0" err="1">
                <a:latin typeface="Times New Roman" pitchFamily="18" charset="0"/>
              </a:rPr>
              <a:t>no</a:t>
            </a:r>
            <a:r>
              <a:rPr lang="da-DK" baseline="0" dirty="0">
                <a:latin typeface="Times New Roman" pitchFamily="18" charset="0"/>
              </a:rPr>
              <a:t> </a:t>
            </a:r>
            <a:r>
              <a:rPr lang="da-DK" baseline="0" dirty="0" err="1">
                <a:latin typeface="Times New Roman" pitchFamily="18" charset="0"/>
              </a:rPr>
              <a:t>blaCK</a:t>
            </a:r>
            <a:r>
              <a:rPr lang="da-DK" baseline="0" dirty="0">
                <a:latin typeface="Times New Roman" pitchFamily="18" charset="0"/>
              </a:rPr>
              <a:t> CLAUSES… </a:t>
            </a:r>
            <a:endParaRPr lang="da-DK" dirty="0">
              <a:latin typeface="Times New Roman" pitchFamily="18" charset="0"/>
            </a:endParaRPr>
          </a:p>
          <a:p>
            <a:endParaRPr lang="da-DK" dirty="0">
              <a:latin typeface="Times New Roman" pitchFamily="18" charset="0"/>
            </a:endParaRPr>
          </a:p>
          <a:p>
            <a:r>
              <a:rPr lang="da-DK" dirty="0">
                <a:latin typeface="Times New Roman" pitchFamily="18" charset="0"/>
              </a:rPr>
              <a:t>Both parties that do not license and the other way around. </a:t>
            </a:r>
          </a:p>
        </p:txBody>
      </p:sp>
      <p:sp>
        <p:nvSpPr>
          <p:cNvPr id="35844" name="Pladsholder til diasnummer 3"/>
          <p:cNvSpPr>
            <a:spLocks noGrp="1"/>
          </p:cNvSpPr>
          <p:nvPr>
            <p:ph type="sldNum" sz="quarter" idx="5"/>
          </p:nvPr>
        </p:nvSpPr>
        <p:spPr>
          <a:noFill/>
          <a:ln>
            <a:miter lim="800000"/>
            <a:headEnd/>
            <a:tailEnd/>
          </a:ln>
        </p:spPr>
        <p:txBody>
          <a:bodyPr/>
          <a:lstStyle/>
          <a:p>
            <a:fld id="{EF82C2A1-9174-4B24-9447-670C4A74396E}" type="slidenum">
              <a:rPr lang="da-DK" smtClean="0">
                <a:latin typeface="Times New Roman" pitchFamily="18" charset="0"/>
              </a:rPr>
              <a:pPr/>
              <a:t>4</a:t>
            </a:fld>
            <a:endParaRPr lang="da-DK">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Pladsholder til diasbillede 1"/>
          <p:cNvSpPr>
            <a:spLocks noGrp="1" noRot="1" noChangeAspect="1" noTextEdit="1"/>
          </p:cNvSpPr>
          <p:nvPr>
            <p:ph type="sldImg"/>
          </p:nvPr>
        </p:nvSpPr>
        <p:spPr>
          <a:ln/>
        </p:spPr>
      </p:sp>
      <p:sp>
        <p:nvSpPr>
          <p:cNvPr id="31747" name="Pladsholder til not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da-DK"/>
          </a:p>
        </p:txBody>
      </p:sp>
      <p:sp>
        <p:nvSpPr>
          <p:cNvPr id="31748" name="Pladsholder til diasnumm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1836" indent="-285321" eaLnBrk="0" hangingPunct="0">
              <a:defRPr sz="2400">
                <a:solidFill>
                  <a:schemeClr val="tx1"/>
                </a:solidFill>
                <a:latin typeface="Times New Roman" charset="0"/>
                <a:ea typeface="ＭＳ Ｐゴシック" charset="0"/>
              </a:defRPr>
            </a:lvl2pPr>
            <a:lvl3pPr marL="1141286" indent="-228257" eaLnBrk="0" hangingPunct="0">
              <a:defRPr sz="2400">
                <a:solidFill>
                  <a:schemeClr val="tx1"/>
                </a:solidFill>
                <a:latin typeface="Times New Roman" charset="0"/>
                <a:ea typeface="ＭＳ Ｐゴシック" charset="0"/>
              </a:defRPr>
            </a:lvl3pPr>
            <a:lvl4pPr marL="1597800" indent="-228257" eaLnBrk="0" hangingPunct="0">
              <a:defRPr sz="2400">
                <a:solidFill>
                  <a:schemeClr val="tx1"/>
                </a:solidFill>
                <a:latin typeface="Times New Roman" charset="0"/>
                <a:ea typeface="ＭＳ Ｐゴシック" charset="0"/>
              </a:defRPr>
            </a:lvl4pPr>
            <a:lvl5pPr marL="2054314" indent="-228257" eaLnBrk="0" hangingPunct="0">
              <a:defRPr sz="2400">
                <a:solidFill>
                  <a:schemeClr val="tx1"/>
                </a:solidFill>
                <a:latin typeface="Times New Roman" charset="0"/>
                <a:ea typeface="ＭＳ Ｐゴシック" charset="0"/>
              </a:defRPr>
            </a:lvl5pPr>
            <a:lvl6pPr marL="2510828" indent="-228257" eaLnBrk="0" fontAlgn="base" hangingPunct="0">
              <a:spcBef>
                <a:spcPct val="0"/>
              </a:spcBef>
              <a:spcAft>
                <a:spcPct val="0"/>
              </a:spcAft>
              <a:defRPr sz="2400">
                <a:solidFill>
                  <a:schemeClr val="tx1"/>
                </a:solidFill>
                <a:latin typeface="Times New Roman" charset="0"/>
                <a:ea typeface="ＭＳ Ｐゴシック" charset="0"/>
              </a:defRPr>
            </a:lvl6pPr>
            <a:lvl7pPr marL="2967342" indent="-228257" eaLnBrk="0" fontAlgn="base" hangingPunct="0">
              <a:spcBef>
                <a:spcPct val="0"/>
              </a:spcBef>
              <a:spcAft>
                <a:spcPct val="0"/>
              </a:spcAft>
              <a:defRPr sz="2400">
                <a:solidFill>
                  <a:schemeClr val="tx1"/>
                </a:solidFill>
                <a:latin typeface="Times New Roman" charset="0"/>
                <a:ea typeface="ＭＳ Ｐゴシック" charset="0"/>
              </a:defRPr>
            </a:lvl7pPr>
            <a:lvl8pPr marL="3423857" indent="-228257" eaLnBrk="0" fontAlgn="base" hangingPunct="0">
              <a:spcBef>
                <a:spcPct val="0"/>
              </a:spcBef>
              <a:spcAft>
                <a:spcPct val="0"/>
              </a:spcAft>
              <a:defRPr sz="2400">
                <a:solidFill>
                  <a:schemeClr val="tx1"/>
                </a:solidFill>
                <a:latin typeface="Times New Roman" charset="0"/>
                <a:ea typeface="ＭＳ Ｐゴシック" charset="0"/>
              </a:defRPr>
            </a:lvl8pPr>
            <a:lvl9pPr marL="3880371" indent="-228257"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B1C3CE4-88EC-CC40-BEFB-C47A5BCF3166}" type="slidenum">
              <a:rPr lang="da-DK" sz="1200"/>
              <a:pPr eaLnBrk="1" hangingPunct="1"/>
              <a:t>5</a:t>
            </a:fld>
            <a:endParaRPr lang="da-DK"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584A26EB-133F-453C-99BD-9A37A24DBCA4}" type="slidenum">
              <a:rPr lang="da-DK" smtClean="0"/>
              <a:pPr>
                <a:defRPr/>
              </a:pPr>
              <a:t>6</a:t>
            </a:fld>
            <a:endParaRPr lang="da-DK" dirty="0"/>
          </a:p>
        </p:txBody>
      </p:sp>
    </p:spTree>
    <p:extLst>
      <p:ext uri="{BB962C8B-B14F-4D97-AF65-F5344CB8AC3E}">
        <p14:creationId xmlns:p14="http://schemas.microsoft.com/office/powerpoint/2010/main" val="3854762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Pladsholder til diasbillede 1"/>
          <p:cNvSpPr>
            <a:spLocks noGrp="1" noRot="1" noChangeAspect="1" noTextEdit="1"/>
          </p:cNvSpPr>
          <p:nvPr>
            <p:ph type="sldImg"/>
          </p:nvPr>
        </p:nvSpPr>
        <p:spPr>
          <a:ln/>
        </p:spPr>
      </p:sp>
      <p:sp>
        <p:nvSpPr>
          <p:cNvPr id="32771" name="Pladsholder til note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da-DK"/>
          </a:p>
          <a:p>
            <a:r>
              <a:rPr lang="da-DK"/>
              <a:t>Would the exemptions under the Member States’ patent laws, i.e. the compulsary licensing rules,  be a solution to the FRAND ambush scenario? </a:t>
            </a:r>
          </a:p>
          <a:p>
            <a:endParaRPr lang="da-DK"/>
          </a:p>
        </p:txBody>
      </p:sp>
      <p:sp>
        <p:nvSpPr>
          <p:cNvPr id="32772" name="Pladsholder til diasnumm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defRPr>
            </a:lvl1pPr>
            <a:lvl2pPr marL="741836" indent="-285321" eaLnBrk="0" hangingPunct="0">
              <a:defRPr sz="2400">
                <a:solidFill>
                  <a:schemeClr val="tx1"/>
                </a:solidFill>
                <a:latin typeface="Times New Roman" charset="0"/>
                <a:ea typeface="ＭＳ Ｐゴシック" charset="0"/>
              </a:defRPr>
            </a:lvl2pPr>
            <a:lvl3pPr marL="1141286" indent="-228257" eaLnBrk="0" hangingPunct="0">
              <a:defRPr sz="2400">
                <a:solidFill>
                  <a:schemeClr val="tx1"/>
                </a:solidFill>
                <a:latin typeface="Times New Roman" charset="0"/>
                <a:ea typeface="ＭＳ Ｐゴシック" charset="0"/>
              </a:defRPr>
            </a:lvl3pPr>
            <a:lvl4pPr marL="1597800" indent="-228257" eaLnBrk="0" hangingPunct="0">
              <a:defRPr sz="2400">
                <a:solidFill>
                  <a:schemeClr val="tx1"/>
                </a:solidFill>
                <a:latin typeface="Times New Roman" charset="0"/>
                <a:ea typeface="ＭＳ Ｐゴシック" charset="0"/>
              </a:defRPr>
            </a:lvl4pPr>
            <a:lvl5pPr marL="2054314" indent="-228257" eaLnBrk="0" hangingPunct="0">
              <a:defRPr sz="2400">
                <a:solidFill>
                  <a:schemeClr val="tx1"/>
                </a:solidFill>
                <a:latin typeface="Times New Roman" charset="0"/>
                <a:ea typeface="ＭＳ Ｐゴシック" charset="0"/>
              </a:defRPr>
            </a:lvl5pPr>
            <a:lvl6pPr marL="2510828" indent="-228257" eaLnBrk="0" fontAlgn="base" hangingPunct="0">
              <a:spcBef>
                <a:spcPct val="0"/>
              </a:spcBef>
              <a:spcAft>
                <a:spcPct val="0"/>
              </a:spcAft>
              <a:defRPr sz="2400">
                <a:solidFill>
                  <a:schemeClr val="tx1"/>
                </a:solidFill>
                <a:latin typeface="Times New Roman" charset="0"/>
                <a:ea typeface="ＭＳ Ｐゴシック" charset="0"/>
              </a:defRPr>
            </a:lvl6pPr>
            <a:lvl7pPr marL="2967342" indent="-228257" eaLnBrk="0" fontAlgn="base" hangingPunct="0">
              <a:spcBef>
                <a:spcPct val="0"/>
              </a:spcBef>
              <a:spcAft>
                <a:spcPct val="0"/>
              </a:spcAft>
              <a:defRPr sz="2400">
                <a:solidFill>
                  <a:schemeClr val="tx1"/>
                </a:solidFill>
                <a:latin typeface="Times New Roman" charset="0"/>
                <a:ea typeface="ＭＳ Ｐゴシック" charset="0"/>
              </a:defRPr>
            </a:lvl7pPr>
            <a:lvl8pPr marL="3423857" indent="-228257" eaLnBrk="0" fontAlgn="base" hangingPunct="0">
              <a:spcBef>
                <a:spcPct val="0"/>
              </a:spcBef>
              <a:spcAft>
                <a:spcPct val="0"/>
              </a:spcAft>
              <a:defRPr sz="2400">
                <a:solidFill>
                  <a:schemeClr val="tx1"/>
                </a:solidFill>
                <a:latin typeface="Times New Roman" charset="0"/>
                <a:ea typeface="ＭＳ Ｐゴシック" charset="0"/>
              </a:defRPr>
            </a:lvl8pPr>
            <a:lvl9pPr marL="3880371" indent="-228257"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E8A8537-BB78-3A49-9471-C098F5F92EF0}" type="slidenum">
              <a:rPr lang="da-DK" sz="1200"/>
              <a:pPr eaLnBrk="1" hangingPunct="1"/>
              <a:t>9</a:t>
            </a:fld>
            <a:endParaRPr lang="da-DK"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Pladsholder til diasbillede 1"/>
          <p:cNvSpPr>
            <a:spLocks noGrp="1" noRot="1" noChangeAspect="1" noTextEdit="1"/>
          </p:cNvSpPr>
          <p:nvPr>
            <p:ph type="sldImg"/>
          </p:nvPr>
        </p:nvSpPr>
        <p:spPr>
          <a:ln/>
        </p:spPr>
      </p:sp>
      <p:sp>
        <p:nvSpPr>
          <p:cNvPr id="49155" name="Pladsholder til noter 2"/>
          <p:cNvSpPr>
            <a:spLocks noGrp="1"/>
          </p:cNvSpPr>
          <p:nvPr>
            <p:ph type="body" idx="1"/>
          </p:nvPr>
        </p:nvSpPr>
        <p:spPr>
          <a:noFill/>
        </p:spPr>
        <p:txBody>
          <a:bodyPr/>
          <a:lstStyle/>
          <a:p>
            <a:endParaRPr lang="da-DK">
              <a:latin typeface="Times New Roman" pitchFamily="18" charset="0"/>
            </a:endParaRPr>
          </a:p>
        </p:txBody>
      </p:sp>
      <p:sp>
        <p:nvSpPr>
          <p:cNvPr id="49156" name="Pladsholder til diasnummer 3"/>
          <p:cNvSpPr>
            <a:spLocks noGrp="1"/>
          </p:cNvSpPr>
          <p:nvPr>
            <p:ph type="sldNum" sz="quarter" idx="5"/>
          </p:nvPr>
        </p:nvSpPr>
        <p:spPr>
          <a:noFill/>
          <a:ln>
            <a:miter lim="800000"/>
            <a:headEnd/>
            <a:tailEnd/>
          </a:ln>
        </p:spPr>
        <p:txBody>
          <a:bodyPr/>
          <a:lstStyle/>
          <a:p>
            <a:fld id="{8F4D119D-96CE-4F67-A30A-E72F045E5041}" type="slidenum">
              <a:rPr lang="da-DK" smtClean="0">
                <a:latin typeface="Times New Roman" pitchFamily="18" charset="0"/>
              </a:rPr>
              <a:pPr/>
              <a:t>10</a:t>
            </a:fld>
            <a:endParaRPr lang="da-DK">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bildobjekt 1"/>
          <p:cNvSpPr>
            <a:spLocks noGrp="1" noRot="1" noChangeAspect="1" noTextEdit="1"/>
          </p:cNvSpPr>
          <p:nvPr>
            <p:ph type="sldImg"/>
          </p:nvPr>
        </p:nvSpPr>
        <p:spPr>
          <a:ln/>
        </p:spPr>
      </p:sp>
      <p:sp>
        <p:nvSpPr>
          <p:cNvPr id="29699" name="Platshållare för anteckningar 2"/>
          <p:cNvSpPr>
            <a:spLocks noGrp="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sv-SE"/>
              <a:t>KSR prevents patent flooding. Or could that be an abuse… in itself… </a:t>
            </a:r>
          </a:p>
        </p:txBody>
      </p:sp>
      <p:sp>
        <p:nvSpPr>
          <p:cNvPr id="29700" name="Platshållare för bildnummer 3"/>
          <p:cNvSpPr>
            <a:spLocks noGrp="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300">
                <a:solidFill>
                  <a:schemeClr val="tx1"/>
                </a:solidFill>
                <a:latin typeface="Times New Roman" charset="0"/>
                <a:ea typeface="ＭＳ Ｐゴシック" charset="0"/>
              </a:defRPr>
            </a:lvl1pPr>
            <a:lvl2pPr marL="716872" indent="-275720" eaLnBrk="0" hangingPunct="0">
              <a:defRPr sz="2300">
                <a:solidFill>
                  <a:schemeClr val="tx1"/>
                </a:solidFill>
                <a:latin typeface="Times New Roman" charset="0"/>
                <a:ea typeface="ＭＳ Ｐゴシック" charset="0"/>
              </a:defRPr>
            </a:lvl2pPr>
            <a:lvl3pPr marL="1102881" indent="-220576" eaLnBrk="0" hangingPunct="0">
              <a:defRPr sz="2300">
                <a:solidFill>
                  <a:schemeClr val="tx1"/>
                </a:solidFill>
                <a:latin typeface="Times New Roman" charset="0"/>
                <a:ea typeface="ＭＳ Ｐゴシック" charset="0"/>
              </a:defRPr>
            </a:lvl3pPr>
            <a:lvl4pPr marL="1544033" indent="-220576" eaLnBrk="0" hangingPunct="0">
              <a:defRPr sz="2300">
                <a:solidFill>
                  <a:schemeClr val="tx1"/>
                </a:solidFill>
                <a:latin typeface="Times New Roman" charset="0"/>
                <a:ea typeface="ＭＳ Ｐゴシック" charset="0"/>
              </a:defRPr>
            </a:lvl4pPr>
            <a:lvl5pPr marL="1985185" indent="-220576" eaLnBrk="0" hangingPunct="0">
              <a:defRPr sz="2300">
                <a:solidFill>
                  <a:schemeClr val="tx1"/>
                </a:solidFill>
                <a:latin typeface="Times New Roman" charset="0"/>
                <a:ea typeface="ＭＳ Ｐゴシック" charset="0"/>
              </a:defRPr>
            </a:lvl5pPr>
            <a:lvl6pPr marL="2426338" indent="-220576" eaLnBrk="0" fontAlgn="base" hangingPunct="0">
              <a:spcBef>
                <a:spcPct val="0"/>
              </a:spcBef>
              <a:spcAft>
                <a:spcPct val="0"/>
              </a:spcAft>
              <a:defRPr sz="2300">
                <a:solidFill>
                  <a:schemeClr val="tx1"/>
                </a:solidFill>
                <a:latin typeface="Times New Roman" charset="0"/>
                <a:ea typeface="ＭＳ Ｐゴシック" charset="0"/>
              </a:defRPr>
            </a:lvl6pPr>
            <a:lvl7pPr marL="2867490" indent="-220576" eaLnBrk="0" fontAlgn="base" hangingPunct="0">
              <a:spcBef>
                <a:spcPct val="0"/>
              </a:spcBef>
              <a:spcAft>
                <a:spcPct val="0"/>
              </a:spcAft>
              <a:defRPr sz="2300">
                <a:solidFill>
                  <a:schemeClr val="tx1"/>
                </a:solidFill>
                <a:latin typeface="Times New Roman" charset="0"/>
                <a:ea typeface="ＭＳ Ｐゴシック" charset="0"/>
              </a:defRPr>
            </a:lvl7pPr>
            <a:lvl8pPr marL="3308642" indent="-220576" eaLnBrk="0" fontAlgn="base" hangingPunct="0">
              <a:spcBef>
                <a:spcPct val="0"/>
              </a:spcBef>
              <a:spcAft>
                <a:spcPct val="0"/>
              </a:spcAft>
              <a:defRPr sz="2300">
                <a:solidFill>
                  <a:schemeClr val="tx1"/>
                </a:solidFill>
                <a:latin typeface="Times New Roman" charset="0"/>
                <a:ea typeface="ＭＳ Ｐゴシック" charset="0"/>
              </a:defRPr>
            </a:lvl8pPr>
            <a:lvl9pPr marL="3749794" indent="-220576" eaLnBrk="0" fontAlgn="base" hangingPunct="0">
              <a:spcBef>
                <a:spcPct val="0"/>
              </a:spcBef>
              <a:spcAft>
                <a:spcPct val="0"/>
              </a:spcAft>
              <a:defRPr sz="2300">
                <a:solidFill>
                  <a:schemeClr val="tx1"/>
                </a:solidFill>
                <a:latin typeface="Times New Roman" charset="0"/>
                <a:ea typeface="ＭＳ Ｐゴシック" charset="0"/>
              </a:defRPr>
            </a:lvl9pPr>
          </a:lstStyle>
          <a:p>
            <a:pPr eaLnBrk="1" hangingPunct="1"/>
            <a:fld id="{91C48097-AF5D-DF47-BDB2-DA696D171A3E}" type="slidenum">
              <a:rPr lang="da-DK" sz="1200"/>
              <a:pPr eaLnBrk="1" hangingPunct="1"/>
              <a:t>11</a:t>
            </a:fld>
            <a:endParaRPr lang="da-DK"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sv-SE"/>
              <a:t>Klicka här för att ändra format</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6/19/2016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sv-SE"/>
              <a:t>Klicka här för att ändra format</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Dra bilden till platshållaren eller klicka på ikonen för att lägga till den</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t>6/19/2016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ovanför bildtext">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sv-SE"/>
              <a:t>Klicka här för att ändra format</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Dra bilden till platshållaren eller klicka på ikonen för att lägga till den</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vslutan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sv-SE"/>
              <a:t>Klicka här för att ändra format</a:t>
            </a:r>
            <a:endParaRPr/>
          </a:p>
        </p:txBody>
      </p:sp>
      <p:sp>
        <p:nvSpPr>
          <p:cNvPr id="3" name="Vertical Text Placeholder 2"/>
          <p:cNvSpPr>
            <a:spLocks noGrp="1"/>
          </p:cNvSpPr>
          <p:nvPr>
            <p:ph type="body" orient="vert" idx="1"/>
          </p:nvPr>
        </p:nvSpPr>
        <p:spPr/>
        <p:txBody>
          <a:bodyPr vert="eaVert"/>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sv-SE"/>
              <a:t>Klicka här för att ändra format</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sv-SE"/>
              <a:t>Klicka här för att ändra format</a:t>
            </a:r>
            <a:endParaRPr/>
          </a:p>
        </p:txBody>
      </p:sp>
      <p:sp>
        <p:nvSpPr>
          <p:cNvPr id="3" name="Content Placeholder 2"/>
          <p:cNvSpPr>
            <a:spLocks noGrp="1"/>
          </p:cNvSpPr>
          <p:nvPr>
            <p:ph idx="1"/>
          </p:nvPr>
        </p:nvSpPr>
        <p:spPr/>
        <p:txBody>
          <a:bodyPr/>
          <a:lstStyle>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bild med bildobjekt">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sv-SE"/>
              <a:t>Klicka här för att ändra format</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t>6/19/2016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sv-SE"/>
              <a:t>Dra bilden till platshållaren eller klicka på ikonen för att lägga till den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sv-SE"/>
              <a:t>Klicka här för att ändra format</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t>6/19/2016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sv-SE"/>
              <a:t>Klicka här för att ändra format</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sv-SE"/>
              <a:t>Klicka här för att ändra format</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sv-SE"/>
              <a:t>Klicka här för att ändra format</a:t>
            </a:r>
            <a:endParaRPr/>
          </a:p>
        </p:txBody>
      </p:sp>
      <p:sp>
        <p:nvSpPr>
          <p:cNvPr id="3" name="Date Placeholder 2"/>
          <p:cNvSpPr>
            <a:spLocks noGrp="1"/>
          </p:cNvSpPr>
          <p:nvPr>
            <p:ph type="dt" sz="half" idx="10"/>
          </p:nvPr>
        </p:nvSpPr>
        <p:spPr/>
        <p:txBody>
          <a:bodyPr/>
          <a:lstStyle/>
          <a:p>
            <a:fld id="{B1115196-1C6F-4784-83AC-30756D8F10B3}"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115196-1C6F-4784-83AC-30756D8F10B3}" type="datetimeFigureOut">
              <a:rPr lang="en-US" smtClean="0"/>
              <a:t>6/19/2016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E2738267-ACAD-43A2-8BB6-789D8AF88572}" type="slidenum">
              <a:rPr lang="da-DK" smtClean="0"/>
              <a:pPr>
                <a:def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sv-SE"/>
              <a:t>Klicka här för att ändra format</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t>6/19/2016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pPr>
              <a:defRPr/>
            </a:pPr>
            <a:fld id="{E2738267-ACAD-43A2-8BB6-789D8AF88572}" type="slidenum">
              <a:rPr lang="da-DK" smtClean="0"/>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sv-SE"/>
              <a:t>Klicka här för att ändra format</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smtClean="0"/>
              <a:t>6/19/2016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pPr>
              <a:defRPr/>
            </a:pPr>
            <a:fld id="{E2738267-ACAD-43A2-8BB6-789D8AF88572}" type="slidenum">
              <a:rPr lang="da-DK" smtClean="0"/>
              <a:pPr>
                <a:defRPr/>
              </a:pPr>
              <a:t>‹nr.›</a:t>
            </a:fld>
            <a:endParaRPr lang="da-DK"/>
          </a:p>
        </p:txBody>
      </p:sp>
    </p:spTree>
  </p:cSld>
  <p:clrMap bg1="lt1" tx1="dk1" bg2="lt2" tx2="dk2" accent1="accent1" accent2="accent2" accent3="accent3" accent4="accent4" accent5="accent5" accent6="accent6" hlink="hlink" folHlink="folHlink"/>
  <p:sldLayoutIdLst>
    <p:sldLayoutId id="2147484161"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 id="2147484172" r:id="rId12"/>
    <p:sldLayoutId id="2147484173" r:id="rId13"/>
    <p:sldLayoutId id="214748417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9" name="Rectangle 17"/>
          <p:cNvSpPr>
            <a:spLocks noGrp="1" noChangeArrowheads="1"/>
          </p:cNvSpPr>
          <p:nvPr>
            <p:ph type="ctrTitle"/>
          </p:nvPr>
        </p:nvSpPr>
        <p:spPr>
          <a:xfrm>
            <a:off x="179512" y="260648"/>
            <a:ext cx="7235825" cy="2816156"/>
          </a:xfrm>
        </p:spPr>
        <p:txBody>
          <a:bodyPr bIns="0">
            <a:spAutoFit/>
          </a:bodyPr>
          <a:lstStyle/>
          <a:p>
            <a:pPr algn="ctr"/>
            <a:r>
              <a:rPr lang="en-US" sz="3600" dirty="0"/>
              <a:t>The interface between EU competition law and</a:t>
            </a:r>
            <a:br>
              <a:rPr lang="en-US" sz="3600" dirty="0"/>
            </a:br>
            <a:r>
              <a:rPr lang="en-US" sz="3600" dirty="0"/>
              <a:t>standard essential patents –the Huawei case with some reflection on the US development</a:t>
            </a:r>
          </a:p>
        </p:txBody>
      </p:sp>
      <p:sp>
        <p:nvSpPr>
          <p:cNvPr id="5123" name="Rectangle 18"/>
          <p:cNvSpPr>
            <a:spLocks noGrp="1" noChangeArrowheads="1"/>
          </p:cNvSpPr>
          <p:nvPr>
            <p:ph type="subTitle" idx="1"/>
          </p:nvPr>
        </p:nvSpPr>
        <p:spPr>
          <a:xfrm>
            <a:off x="0" y="3429000"/>
            <a:ext cx="7235825" cy="3371244"/>
          </a:xfrm>
        </p:spPr>
        <p:txBody>
          <a:bodyPr lIns="90000" tIns="0" rIns="90000" bIns="46800">
            <a:spAutoFit/>
          </a:bodyPr>
          <a:lstStyle/>
          <a:p>
            <a:pPr algn="ctr"/>
            <a:endParaRPr lang="en-US" sz="2000" dirty="0"/>
          </a:p>
          <a:p>
            <a:pPr algn="ctr"/>
            <a:r>
              <a:rPr lang="en-US" sz="2000" dirty="0" err="1"/>
              <a:t>Björn</a:t>
            </a:r>
            <a:r>
              <a:rPr lang="en-US" sz="2000" dirty="0"/>
              <a:t> </a:t>
            </a:r>
            <a:r>
              <a:rPr lang="en-US" sz="2000" dirty="0" err="1"/>
              <a:t>Lundqvist</a:t>
            </a:r>
            <a:endParaRPr lang="en-US" sz="2000" dirty="0"/>
          </a:p>
          <a:p>
            <a:pPr algn="ctr"/>
            <a:endParaRPr lang="en-US" sz="2000" dirty="0"/>
          </a:p>
          <a:p>
            <a:pPr algn="ctr"/>
            <a:endParaRPr lang="en-US" sz="2000" dirty="0"/>
          </a:p>
          <a:p>
            <a:pPr algn="l"/>
            <a:endParaRPr lang="en-US" sz="1600" dirty="0"/>
          </a:p>
          <a:p>
            <a:pPr algn="l"/>
            <a:endParaRPr lang="en-US" sz="1600" dirty="0"/>
          </a:p>
          <a:p>
            <a:pPr algn="l"/>
            <a:r>
              <a:rPr lang="en-US" sz="1600" dirty="0" err="1"/>
              <a:t>Björn</a:t>
            </a:r>
            <a:r>
              <a:rPr lang="en-US" sz="1600" dirty="0"/>
              <a:t> </a:t>
            </a:r>
            <a:r>
              <a:rPr lang="en-US" sz="1600" dirty="0" err="1"/>
              <a:t>Lundqvist</a:t>
            </a:r>
            <a:r>
              <a:rPr lang="en-US" sz="1600" dirty="0"/>
              <a:t> (2015) The interface between EU competition law and standard essential patents – from Orange-Book-Standard to the Huawei case, European</a:t>
            </a:r>
          </a:p>
          <a:p>
            <a:pPr algn="l"/>
            <a:r>
              <a:rPr lang="en-US" sz="1600" dirty="0"/>
              <a:t>Competition Journal, 11:2-3, 367-401, DOI: 10.1080/17441056.2015.1123455</a:t>
            </a:r>
          </a:p>
          <a:p>
            <a:pPr algn="l"/>
            <a:r>
              <a:rPr lang="en-US" sz="1600" dirty="0"/>
              <a:t>  </a:t>
            </a:r>
          </a:p>
          <a:p>
            <a:pPr algn="ctr"/>
            <a:endParaRPr lang="en-US" sz="2000" dirty="0"/>
          </a:p>
          <a:p>
            <a:pPr algn="ct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ubrik 1"/>
          <p:cNvSpPr>
            <a:spLocks noGrp="1"/>
          </p:cNvSpPr>
          <p:nvPr>
            <p:ph type="title"/>
          </p:nvPr>
        </p:nvSpPr>
        <p:spPr/>
        <p:txBody>
          <a:bodyPr/>
          <a:lstStyle/>
          <a:p>
            <a:endParaRPr lang="sv-SE" dirty="0"/>
          </a:p>
        </p:txBody>
      </p:sp>
      <p:sp>
        <p:nvSpPr>
          <p:cNvPr id="23555" name="Platshållare för innehåll 2"/>
          <p:cNvSpPr>
            <a:spLocks noGrp="1"/>
          </p:cNvSpPr>
          <p:nvPr>
            <p:ph idx="1"/>
          </p:nvPr>
        </p:nvSpPr>
        <p:spPr>
          <a:xfrm>
            <a:off x="1476375" y="1700213"/>
            <a:ext cx="6781800" cy="4419600"/>
          </a:xfrm>
        </p:spPr>
        <p:txBody>
          <a:bodyPr/>
          <a:lstStyle/>
          <a:p>
            <a:pPr marL="0" indent="0" algn="ctr">
              <a:buFontTx/>
              <a:buNone/>
            </a:pPr>
            <a:endParaRPr lang="en-US" dirty="0"/>
          </a:p>
          <a:p>
            <a:pPr marL="0" indent="0" algn="ctr">
              <a:buFontTx/>
              <a:buNone/>
            </a:pPr>
            <a:r>
              <a:rPr lang="en-US" i="1" dirty="0">
                <a:solidFill>
                  <a:srgbClr val="00B0F0"/>
                </a:solidFill>
              </a:rPr>
              <a:t>Thank you,</a:t>
            </a:r>
          </a:p>
          <a:p>
            <a:pPr marL="0" indent="0" algn="ctr">
              <a:buFontTx/>
              <a:buNone/>
            </a:pPr>
            <a:endParaRPr lang="en-US" dirty="0"/>
          </a:p>
          <a:p>
            <a:pPr marL="0" indent="0" algn="ctr">
              <a:buFontTx/>
              <a:buNone/>
            </a:pPr>
            <a:r>
              <a:rPr lang="en-US" sz="1800" i="1" dirty="0">
                <a:solidFill>
                  <a:srgbClr val="00B0F0"/>
                </a:solidFill>
              </a:rPr>
              <a:t>Dr. Björn Lundqvist,</a:t>
            </a:r>
          </a:p>
          <a:p>
            <a:pPr marL="0" indent="0" algn="ctr">
              <a:buFontTx/>
              <a:buNone/>
            </a:pPr>
            <a:r>
              <a:rPr lang="en-US" sz="1800" i="1" dirty="0">
                <a:solidFill>
                  <a:srgbClr val="00B0F0"/>
                </a:solidFill>
              </a:rPr>
              <a:t>bl.jur@cbs.dk </a:t>
            </a:r>
            <a:br>
              <a:rPr lang="en-US" sz="1800" i="1" dirty="0">
                <a:solidFill>
                  <a:srgbClr val="00B0F0"/>
                </a:solidFill>
              </a:rPr>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r>
              <a:rPr lang="en-GB" sz="2200" b="1">
                <a:latin typeface="Arial" charset="0"/>
              </a:rPr>
              <a:t>The source of the problem, IP law. Are we seeing an embryo to a solution?</a:t>
            </a:r>
          </a:p>
        </p:txBody>
      </p:sp>
      <p:sp>
        <p:nvSpPr>
          <p:cNvPr id="15363" name="Pladsholder til indhold 2"/>
          <p:cNvSpPr>
            <a:spLocks noGrp="1"/>
          </p:cNvSpPr>
          <p:nvPr>
            <p:ph idx="1"/>
          </p:nvPr>
        </p:nvSpPr>
        <p:spPr>
          <a:xfrm>
            <a:off x="2124075" y="1412875"/>
            <a:ext cx="6781800" cy="4419600"/>
          </a:xfrm>
        </p:spPr>
        <p:txBody>
          <a:bodyPr>
            <a:normAutofit fontScale="85000" lnSpcReduction="20000"/>
          </a:bodyPr>
          <a:lstStyle/>
          <a:p>
            <a:r>
              <a:rPr lang="en-GB" sz="1900">
                <a:latin typeface="Arial" charset="0"/>
              </a:rPr>
              <a:t>New patent rules in the USA, and a new EU patent system</a:t>
            </a:r>
          </a:p>
          <a:p>
            <a:pPr lvl="1"/>
            <a:r>
              <a:rPr lang="en-GB" sz="1500">
                <a:latin typeface="Arial" charset="0"/>
              </a:rPr>
              <a:t>Post-grant opposition in the US</a:t>
            </a:r>
          </a:p>
          <a:p>
            <a:pPr lvl="1"/>
            <a:r>
              <a:rPr lang="en-GB" sz="1500">
                <a:latin typeface="Arial" charset="0"/>
              </a:rPr>
              <a:t>Third parties may submit prior art </a:t>
            </a:r>
          </a:p>
          <a:p>
            <a:r>
              <a:rPr lang="en-GB" sz="1900">
                <a:latin typeface="Arial" charset="0"/>
              </a:rPr>
              <a:t>Supreme court cases</a:t>
            </a:r>
          </a:p>
          <a:p>
            <a:pPr lvl="1"/>
            <a:r>
              <a:rPr lang="en-GB" sz="1500">
                <a:latin typeface="Arial" charset="0"/>
              </a:rPr>
              <a:t>eBay (2006)</a:t>
            </a:r>
          </a:p>
          <a:p>
            <a:pPr lvl="1"/>
            <a:r>
              <a:rPr lang="en-GB" sz="1500">
                <a:latin typeface="Arial" charset="0"/>
              </a:rPr>
              <a:t>KSR v. Teleflex (2007) the obviousness </a:t>
            </a:r>
          </a:p>
          <a:p>
            <a:pPr lvl="1"/>
            <a:r>
              <a:rPr lang="en-GB" sz="1500">
                <a:latin typeface="Arial" charset="0"/>
              </a:rPr>
              <a:t>Quanta v. LG Electronics (2008), exhaustion or first sale principle</a:t>
            </a:r>
          </a:p>
          <a:p>
            <a:pPr lvl="1"/>
            <a:r>
              <a:rPr lang="en-GB" sz="1500">
                <a:latin typeface="Arial" charset="0"/>
              </a:rPr>
              <a:t>MedImmune (2007), standing</a:t>
            </a:r>
          </a:p>
          <a:p>
            <a:r>
              <a:rPr lang="en-GB" sz="1900">
                <a:latin typeface="Arial" charset="0"/>
              </a:rPr>
              <a:t>Combined effort US and EU PTO regarding lessening certain malfunctions.</a:t>
            </a:r>
          </a:p>
          <a:p>
            <a:pPr lvl="1"/>
            <a:r>
              <a:rPr lang="en-GB" sz="1700">
                <a:latin typeface="Arial" charset="0"/>
              </a:rPr>
              <a:t>E.g. trying to limit the possibility for divisionals of patent applications,</a:t>
            </a:r>
            <a:r>
              <a:rPr lang="en-GB" sz="1900">
                <a:latin typeface="Arial" charset="0"/>
              </a:rPr>
              <a:t> the amount of pending patents and the number of claims</a:t>
            </a:r>
          </a:p>
          <a:p>
            <a:r>
              <a:rPr lang="en-GB" sz="2000">
                <a:latin typeface="Arial" charset="0"/>
              </a:rPr>
              <a:t>More collaborations between PTO and competition authorities?</a:t>
            </a:r>
          </a:p>
          <a:p>
            <a:r>
              <a:rPr lang="en-GB" sz="2000">
                <a:latin typeface="Arial" charset="0"/>
              </a:rPr>
              <a:t>More collaboration between PTO and SSOs?</a:t>
            </a:r>
          </a:p>
          <a:p>
            <a:pPr lvl="1"/>
            <a:endParaRPr lang="en-GB" sz="1900">
              <a:latin typeface="Arial" charset="0"/>
            </a:endParaRPr>
          </a:p>
        </p:txBody>
      </p:sp>
    </p:spTree>
    <p:extLst>
      <p:ext uri="{BB962C8B-B14F-4D97-AF65-F5344CB8AC3E}">
        <p14:creationId xmlns:p14="http://schemas.microsoft.com/office/powerpoint/2010/main" val="1128599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7544" y="332656"/>
            <a:ext cx="7583488" cy="1143000"/>
          </a:xfrm>
        </p:spPr>
        <p:txBody>
          <a:bodyPr/>
          <a:lstStyle/>
          <a:p>
            <a:r>
              <a:rPr lang="en-GB" sz="2200" b="1" dirty="0">
                <a:latin typeface="Arial" charset="0"/>
              </a:rPr>
              <a:t>What is the issue?</a:t>
            </a:r>
          </a:p>
        </p:txBody>
      </p:sp>
      <p:sp>
        <p:nvSpPr>
          <p:cNvPr id="3" name="Pladsholder til indhold 2"/>
          <p:cNvSpPr>
            <a:spLocks noGrp="1"/>
          </p:cNvSpPr>
          <p:nvPr>
            <p:ph idx="1"/>
          </p:nvPr>
        </p:nvSpPr>
        <p:spPr>
          <a:xfrm>
            <a:off x="467544" y="1988840"/>
            <a:ext cx="8064896" cy="4391893"/>
          </a:xfrm>
        </p:spPr>
        <p:txBody>
          <a:bodyPr>
            <a:normAutofit fontScale="92500" lnSpcReduction="20000"/>
          </a:bodyPr>
          <a:lstStyle/>
          <a:p>
            <a:pPr>
              <a:defRPr/>
            </a:pPr>
            <a:r>
              <a:rPr lang="en-GB" sz="2200" dirty="0">
                <a:ea typeface="+mn-ea"/>
              </a:rPr>
              <a:t>The </a:t>
            </a:r>
            <a:r>
              <a:rPr lang="en-GB" sz="2200" dirty="0"/>
              <a:t>P</a:t>
            </a:r>
            <a:r>
              <a:rPr lang="en-GB" sz="2200" dirty="0">
                <a:ea typeface="+mn-ea"/>
              </a:rPr>
              <a:t>atent War. </a:t>
            </a:r>
          </a:p>
          <a:p>
            <a:pPr>
              <a:defRPr/>
            </a:pPr>
            <a:r>
              <a:rPr lang="en-GB" sz="2200" dirty="0">
                <a:ea typeface="+mn-ea"/>
              </a:rPr>
              <a:t>When may holders of standard essential patents (SEPs), who made FRAND commitments, be abusing its dominant position? When, for example:</a:t>
            </a:r>
          </a:p>
          <a:p>
            <a:pPr lvl="1">
              <a:defRPr/>
            </a:pPr>
            <a:r>
              <a:rPr lang="en-GB" sz="2000" dirty="0"/>
              <a:t>Making use of injunctions, and/or</a:t>
            </a:r>
          </a:p>
          <a:p>
            <a:pPr lvl="1">
              <a:defRPr/>
            </a:pPr>
            <a:r>
              <a:rPr lang="en-GB" sz="2000" dirty="0"/>
              <a:t>Not giving access to SEPs on FRAND terms,</a:t>
            </a:r>
          </a:p>
          <a:p>
            <a:pPr lvl="1">
              <a:defRPr/>
            </a:pPr>
            <a:r>
              <a:rPr lang="en-GB" sz="2000" dirty="0"/>
              <a:t>Demand to obtain cross-licenses/grant backs of non-SEPs, non-challenge covenant, </a:t>
            </a:r>
          </a:p>
          <a:p>
            <a:pPr lvl="1">
              <a:defRPr/>
            </a:pPr>
            <a:r>
              <a:rPr lang="en-GB" sz="2000" dirty="0"/>
              <a:t>Selling SEPs to PAEs,</a:t>
            </a:r>
          </a:p>
          <a:p>
            <a:pPr lvl="1">
              <a:defRPr/>
            </a:pPr>
            <a:r>
              <a:rPr lang="en-GB" sz="2000" dirty="0"/>
              <a:t>Over declaring patents as essential, or </a:t>
            </a:r>
          </a:p>
          <a:p>
            <a:pPr lvl="1">
              <a:defRPr/>
            </a:pPr>
            <a:r>
              <a:rPr lang="en-GB" sz="2000" dirty="0"/>
              <a:t>Discriminate in case of giving access to SEPs, thus</a:t>
            </a:r>
          </a:p>
          <a:p>
            <a:pPr>
              <a:defRPr/>
            </a:pPr>
            <a:r>
              <a:rPr lang="en-GB" sz="2200" dirty="0">
                <a:ea typeface="+mn-ea"/>
              </a:rPr>
              <a:t>Whether and when holders of SEPs are obliged under competition rules to grant access to </a:t>
            </a:r>
            <a:r>
              <a:rPr lang="en-GB" sz="2200" dirty="0"/>
              <a:t>SEPs</a:t>
            </a:r>
            <a:r>
              <a:rPr lang="en-GB" sz="2200" dirty="0">
                <a:ea typeface="+mn-ea"/>
              </a:rPr>
              <a:t> on FRAND terms? </a:t>
            </a:r>
          </a:p>
          <a:p>
            <a:pPr lvl="1">
              <a:defRPr/>
            </a:pPr>
            <a:endParaRPr lang="en-GB" sz="2200" dirty="0"/>
          </a:p>
          <a:p>
            <a:pPr lvl="1">
              <a:defRPr/>
            </a:pPr>
            <a:endParaRPr lang="en-GB" sz="5600" dirty="0"/>
          </a:p>
          <a:p>
            <a:pPr marL="457200" lvl="1" indent="0">
              <a:buFontTx/>
              <a:buNone/>
              <a:defRPr/>
            </a:pPr>
            <a:endParaRPr lang="en-GB" sz="5400" dirty="0"/>
          </a:p>
          <a:p>
            <a:pPr marL="0" indent="0">
              <a:buFontTx/>
              <a:buNone/>
              <a:defRPr/>
            </a:pPr>
            <a:endParaRPr lang="en-GB" dirty="0">
              <a:ea typeface="+mn-ea"/>
            </a:endParaRPr>
          </a:p>
        </p:txBody>
      </p:sp>
    </p:spTree>
    <p:extLst>
      <p:ext uri="{BB962C8B-B14F-4D97-AF65-F5344CB8AC3E}">
        <p14:creationId xmlns:p14="http://schemas.microsoft.com/office/powerpoint/2010/main" val="2129048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323528" y="260648"/>
            <a:ext cx="7583488" cy="1143000"/>
          </a:xfrm>
        </p:spPr>
        <p:txBody>
          <a:bodyPr/>
          <a:lstStyle/>
          <a:p>
            <a:r>
              <a:rPr lang="en-US" sz="2400" b="1" dirty="0"/>
              <a:t>Background</a:t>
            </a:r>
          </a:p>
        </p:txBody>
      </p:sp>
      <p:sp>
        <p:nvSpPr>
          <p:cNvPr id="3" name="Pladsholder til indhold 2"/>
          <p:cNvSpPr>
            <a:spLocks noGrp="1"/>
          </p:cNvSpPr>
          <p:nvPr>
            <p:ph idx="1"/>
          </p:nvPr>
        </p:nvSpPr>
        <p:spPr>
          <a:xfrm>
            <a:off x="323528" y="1772816"/>
            <a:ext cx="8668692" cy="4680272"/>
          </a:xfrm>
        </p:spPr>
        <p:txBody>
          <a:bodyPr>
            <a:normAutofit fontScale="92500" lnSpcReduction="20000"/>
          </a:bodyPr>
          <a:lstStyle/>
          <a:p>
            <a:pPr>
              <a:defRPr/>
            </a:pPr>
            <a:r>
              <a:rPr lang="en-US" dirty="0"/>
              <a:t>Industry standards are needed for IT interoperability, telecom and other forms of networks. It creates compatibility and interoperability among products and services, which is increasingly essential to many industries. </a:t>
            </a:r>
          </a:p>
          <a:p>
            <a:pPr lvl="1">
              <a:defRPr/>
            </a:pPr>
            <a:r>
              <a:rPr lang="en-US" dirty="0"/>
              <a:t>Generally leads to economic efficiency and significant consumer benefits, but</a:t>
            </a:r>
          </a:p>
          <a:p>
            <a:pPr>
              <a:defRPr/>
            </a:pPr>
            <a:r>
              <a:rPr lang="en-US" dirty="0"/>
              <a:t>Interoperability standards are both plagued by “network effects” and the infrastructure of today’s society</a:t>
            </a:r>
          </a:p>
          <a:p>
            <a:pPr>
              <a:defRPr/>
            </a:pPr>
            <a:r>
              <a:rPr lang="en-US" dirty="0"/>
              <a:t>Proliferation of IPR:s in certain important industries</a:t>
            </a:r>
          </a:p>
          <a:p>
            <a:pPr lvl="1">
              <a:defRPr/>
            </a:pPr>
            <a:r>
              <a:rPr lang="en-US" dirty="0"/>
              <a:t>“Defensive Patenting” and “Strategic Patenting”</a:t>
            </a:r>
          </a:p>
          <a:p>
            <a:pPr lvl="1">
              <a:defRPr/>
            </a:pPr>
            <a:r>
              <a:rPr lang="en-US" dirty="0"/>
              <a:t>“Patent Thicket”</a:t>
            </a:r>
          </a:p>
          <a:p>
            <a:pPr lvl="1">
              <a:defRPr/>
            </a:pPr>
            <a:r>
              <a:rPr lang="en-US" dirty="0"/>
              <a:t>“Anti-commons”</a:t>
            </a:r>
          </a:p>
          <a:p>
            <a:pPr lvl="1">
              <a:defRPr/>
            </a:pPr>
            <a:r>
              <a:rPr lang="en-US" dirty="0"/>
              <a:t>Mutual Assured Destruction” (MAD)</a:t>
            </a:r>
          </a:p>
          <a:p>
            <a:pPr lvl="1">
              <a:defRPr/>
            </a:pPr>
            <a:r>
              <a:rPr lang="en-US" dirty="0"/>
              <a:t>Patent Wars</a:t>
            </a:r>
          </a:p>
          <a:p>
            <a:pPr>
              <a:defRPr/>
            </a:pPr>
            <a:r>
              <a:rPr lang="en-US" dirty="0"/>
              <a:t>Proliferation of SSOs, consortia and </a:t>
            </a:r>
            <a:r>
              <a:rPr lang="en-US" dirty="0" err="1"/>
              <a:t>fora</a:t>
            </a:r>
            <a:endParaRPr lang="en-US" dirty="0"/>
          </a:p>
          <a:p>
            <a:pPr marL="457200" lvl="1" indent="0">
              <a:buNone/>
              <a:defRPr/>
            </a:pPr>
            <a:endParaRPr lang="en-US" dirty="0"/>
          </a:p>
          <a:p>
            <a:pPr lvl="1">
              <a:defRPr/>
            </a:pPr>
            <a:endParaRPr lang="en-US" dirty="0"/>
          </a:p>
          <a:p>
            <a:pPr marL="0" indent="0">
              <a:buFontTx/>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323528" y="260648"/>
            <a:ext cx="6934200" cy="1143000"/>
          </a:xfrm>
        </p:spPr>
        <p:txBody>
          <a:bodyPr/>
          <a:lstStyle/>
          <a:p>
            <a:r>
              <a:rPr lang="en-US" sz="2200" b="1" dirty="0"/>
              <a:t>Standards cases </a:t>
            </a:r>
          </a:p>
        </p:txBody>
      </p:sp>
      <p:sp>
        <p:nvSpPr>
          <p:cNvPr id="9219" name="Pladsholder til indhold 2"/>
          <p:cNvSpPr>
            <a:spLocks noGrp="1"/>
          </p:cNvSpPr>
          <p:nvPr>
            <p:ph idx="1"/>
          </p:nvPr>
        </p:nvSpPr>
        <p:spPr>
          <a:xfrm>
            <a:off x="611560" y="1916832"/>
            <a:ext cx="4032448" cy="4608512"/>
          </a:xfrm>
        </p:spPr>
        <p:txBody>
          <a:bodyPr>
            <a:normAutofit fontScale="25000" lnSpcReduction="20000"/>
          </a:bodyPr>
          <a:lstStyle/>
          <a:p>
            <a:pPr>
              <a:spcBef>
                <a:spcPts val="0"/>
              </a:spcBef>
              <a:buNone/>
              <a:defRPr/>
            </a:pPr>
            <a:r>
              <a:rPr lang="en-GB" sz="6400" i="1" dirty="0">
                <a:solidFill>
                  <a:schemeClr val="tx1"/>
                </a:solidFill>
              </a:rPr>
              <a:t>EU Cases and investigations </a:t>
            </a:r>
          </a:p>
          <a:p>
            <a:pPr>
              <a:spcBef>
                <a:spcPts val="0"/>
              </a:spcBef>
              <a:buNone/>
              <a:defRPr/>
            </a:pPr>
            <a:endParaRPr lang="en-GB" sz="6400" i="1" dirty="0">
              <a:solidFill>
                <a:schemeClr val="tx1"/>
              </a:solidFill>
            </a:endParaRPr>
          </a:p>
          <a:p>
            <a:pPr>
              <a:spcBef>
                <a:spcPts val="0"/>
              </a:spcBef>
              <a:defRPr/>
            </a:pPr>
            <a:r>
              <a:rPr lang="en-GB" sz="6400" dirty="0">
                <a:solidFill>
                  <a:schemeClr val="tx1"/>
                </a:solidFill>
              </a:rPr>
              <a:t>IGR/</a:t>
            </a:r>
            <a:r>
              <a:rPr lang="en-GB" sz="6400" dirty="0" err="1">
                <a:solidFill>
                  <a:schemeClr val="tx1"/>
                </a:solidFill>
              </a:rPr>
              <a:t>Salora</a:t>
            </a:r>
            <a:r>
              <a:rPr lang="en-GB" sz="6400" dirty="0">
                <a:solidFill>
                  <a:schemeClr val="tx1"/>
                </a:solidFill>
              </a:rPr>
              <a:t> (1981; 1984)</a:t>
            </a:r>
          </a:p>
          <a:p>
            <a:pPr>
              <a:spcBef>
                <a:spcPts val="0"/>
              </a:spcBef>
              <a:defRPr/>
            </a:pPr>
            <a:r>
              <a:rPr lang="en-GB" sz="6400" dirty="0"/>
              <a:t>X/Open Group (1987)</a:t>
            </a:r>
            <a:endParaRPr lang="en-GB" sz="6400" dirty="0">
              <a:solidFill>
                <a:schemeClr val="tx1"/>
              </a:solidFill>
            </a:endParaRPr>
          </a:p>
          <a:p>
            <a:pPr>
              <a:spcBef>
                <a:spcPts val="0"/>
              </a:spcBef>
              <a:defRPr/>
            </a:pPr>
            <a:r>
              <a:rPr lang="en-GB" sz="6400" dirty="0">
                <a:solidFill>
                  <a:schemeClr val="tx1"/>
                </a:solidFill>
              </a:rPr>
              <a:t>ETSI IPR Undertaking (1994)</a:t>
            </a:r>
          </a:p>
          <a:p>
            <a:pPr>
              <a:spcBef>
                <a:spcPts val="0"/>
              </a:spcBef>
              <a:defRPr/>
            </a:pPr>
            <a:r>
              <a:rPr lang="en-GB" sz="6400" dirty="0" err="1">
                <a:solidFill>
                  <a:schemeClr val="tx1"/>
                </a:solidFill>
              </a:rPr>
              <a:t>Rambus</a:t>
            </a:r>
            <a:r>
              <a:rPr lang="en-GB" sz="6400" dirty="0">
                <a:solidFill>
                  <a:schemeClr val="tx1"/>
                </a:solidFill>
              </a:rPr>
              <a:t> (2009) </a:t>
            </a:r>
          </a:p>
          <a:p>
            <a:pPr>
              <a:spcBef>
                <a:spcPts val="0"/>
              </a:spcBef>
              <a:defRPr/>
            </a:pPr>
            <a:r>
              <a:rPr lang="en-GB" sz="6400" dirty="0">
                <a:solidFill>
                  <a:schemeClr val="tx1"/>
                </a:solidFill>
              </a:rPr>
              <a:t>Qualcomm (2009)</a:t>
            </a:r>
          </a:p>
          <a:p>
            <a:pPr>
              <a:spcBef>
                <a:spcPts val="0"/>
              </a:spcBef>
              <a:defRPr/>
            </a:pPr>
            <a:r>
              <a:rPr lang="en-GB" sz="6400" dirty="0" err="1">
                <a:solidFill>
                  <a:schemeClr val="tx1"/>
                </a:solidFill>
              </a:rPr>
              <a:t>IPCom</a:t>
            </a:r>
            <a:r>
              <a:rPr lang="en-GB" sz="6400" dirty="0">
                <a:solidFill>
                  <a:schemeClr val="tx1"/>
                </a:solidFill>
              </a:rPr>
              <a:t> (2009)</a:t>
            </a:r>
          </a:p>
          <a:p>
            <a:pPr>
              <a:spcBef>
                <a:spcPts val="0"/>
              </a:spcBef>
              <a:defRPr/>
            </a:pPr>
            <a:r>
              <a:rPr lang="en-GB" sz="6400" dirty="0"/>
              <a:t>EMC (2010)</a:t>
            </a:r>
            <a:endParaRPr lang="en-GB" sz="6400" dirty="0">
              <a:solidFill>
                <a:schemeClr val="tx1"/>
              </a:solidFill>
            </a:endParaRPr>
          </a:p>
          <a:p>
            <a:pPr>
              <a:spcBef>
                <a:spcPts val="0"/>
              </a:spcBef>
              <a:defRPr/>
            </a:pPr>
            <a:r>
              <a:rPr lang="en-GB" sz="6400" dirty="0"/>
              <a:t>Standard &amp; Poor’s (2011)</a:t>
            </a:r>
          </a:p>
          <a:p>
            <a:pPr>
              <a:spcBef>
                <a:spcPts val="0"/>
              </a:spcBef>
              <a:defRPr/>
            </a:pPr>
            <a:r>
              <a:rPr lang="en-GB" sz="6400" dirty="0">
                <a:solidFill>
                  <a:schemeClr val="tx1"/>
                </a:solidFill>
              </a:rPr>
              <a:t>Fr.bo (2012)</a:t>
            </a:r>
          </a:p>
          <a:p>
            <a:pPr>
              <a:spcBef>
                <a:spcPts val="0"/>
              </a:spcBef>
              <a:defRPr/>
            </a:pPr>
            <a:r>
              <a:rPr lang="en-GB" sz="6400" dirty="0"/>
              <a:t>Google/Motorola (2012)</a:t>
            </a:r>
            <a:endParaRPr lang="en-GB" sz="6400" dirty="0">
              <a:solidFill>
                <a:schemeClr val="tx1"/>
              </a:solidFill>
            </a:endParaRPr>
          </a:p>
          <a:p>
            <a:pPr>
              <a:spcBef>
                <a:spcPts val="0"/>
              </a:spcBef>
              <a:defRPr/>
            </a:pPr>
            <a:r>
              <a:rPr lang="en-GB" sz="6400" dirty="0">
                <a:solidFill>
                  <a:schemeClr val="tx1"/>
                </a:solidFill>
              </a:rPr>
              <a:t>Honeywell </a:t>
            </a:r>
            <a:r>
              <a:rPr lang="en-GB" sz="6400" dirty="0"/>
              <a:t>(opened 2012)</a:t>
            </a:r>
            <a:endParaRPr lang="en-GB" sz="6400" dirty="0">
              <a:solidFill>
                <a:schemeClr val="tx1"/>
              </a:solidFill>
            </a:endParaRPr>
          </a:p>
          <a:p>
            <a:pPr>
              <a:spcBef>
                <a:spcPts val="0"/>
              </a:spcBef>
              <a:defRPr/>
            </a:pPr>
            <a:r>
              <a:rPr lang="en-GB" sz="6400" dirty="0">
                <a:solidFill>
                  <a:schemeClr val="tx1"/>
                </a:solidFill>
              </a:rPr>
              <a:t>Samsung and Motorola (opened 2012)</a:t>
            </a:r>
          </a:p>
          <a:p>
            <a:pPr>
              <a:spcBef>
                <a:spcPts val="0"/>
              </a:spcBef>
              <a:defRPr/>
            </a:pPr>
            <a:r>
              <a:rPr lang="en-GB" sz="6400" dirty="0" err="1"/>
              <a:t>Servier</a:t>
            </a:r>
            <a:r>
              <a:rPr lang="en-GB" sz="6400" dirty="0"/>
              <a:t> (opened 2012)</a:t>
            </a:r>
          </a:p>
          <a:p>
            <a:pPr>
              <a:spcBef>
                <a:spcPts val="0"/>
              </a:spcBef>
              <a:defRPr/>
            </a:pPr>
            <a:r>
              <a:rPr lang="en-GB" sz="6400" dirty="0">
                <a:solidFill>
                  <a:schemeClr val="tx1"/>
                </a:solidFill>
              </a:rPr>
              <a:t>German cases, e.g.</a:t>
            </a:r>
          </a:p>
          <a:p>
            <a:pPr lvl="1">
              <a:spcBef>
                <a:spcPts val="0"/>
              </a:spcBef>
              <a:defRPr/>
            </a:pPr>
            <a:r>
              <a:rPr lang="en-GB" sz="6400" dirty="0">
                <a:solidFill>
                  <a:schemeClr val="tx1"/>
                </a:solidFill>
              </a:rPr>
              <a:t>Standard Tight-Head Drum (2005)</a:t>
            </a:r>
          </a:p>
          <a:p>
            <a:pPr lvl="1">
              <a:spcBef>
                <a:spcPts val="0"/>
              </a:spcBef>
              <a:defRPr/>
            </a:pPr>
            <a:r>
              <a:rPr lang="en-GB" sz="6400" dirty="0">
                <a:solidFill>
                  <a:schemeClr val="tx1"/>
                </a:solidFill>
              </a:rPr>
              <a:t>Orange-Book-Standard (2009)</a:t>
            </a:r>
          </a:p>
          <a:p>
            <a:pPr>
              <a:spcBef>
                <a:spcPts val="0"/>
              </a:spcBef>
            </a:pPr>
            <a:r>
              <a:rPr lang="da-DK" sz="6400" dirty="0"/>
              <a:t>Dutch cases</a:t>
            </a:r>
          </a:p>
          <a:p>
            <a:pPr>
              <a:spcBef>
                <a:spcPts val="0"/>
              </a:spcBef>
            </a:pPr>
            <a:r>
              <a:rPr lang="en-GB" sz="6400" b="1" dirty="0">
                <a:solidFill>
                  <a:schemeClr val="tx1"/>
                </a:solidFill>
              </a:rPr>
              <a:t>Huawei v. </a:t>
            </a:r>
            <a:r>
              <a:rPr lang="en-GB" sz="6400" b="1" dirty="0" err="1">
                <a:solidFill>
                  <a:schemeClr val="tx1"/>
                </a:solidFill>
              </a:rPr>
              <a:t>Ztd</a:t>
            </a:r>
            <a:r>
              <a:rPr lang="en-GB" sz="6400" b="1" dirty="0">
                <a:solidFill>
                  <a:schemeClr val="tx1"/>
                </a:solidFill>
              </a:rPr>
              <a:t> </a:t>
            </a:r>
            <a:r>
              <a:rPr lang="en-GB" sz="6400" dirty="0">
                <a:solidFill>
                  <a:schemeClr val="tx1"/>
                </a:solidFill>
              </a:rPr>
              <a:t>(2015)</a:t>
            </a:r>
          </a:p>
          <a:p>
            <a:pPr marL="0" indent="0">
              <a:spcBef>
                <a:spcPts val="0"/>
              </a:spcBef>
              <a:buNone/>
            </a:pPr>
            <a:endParaRPr lang="da-DK" sz="6400" dirty="0"/>
          </a:p>
        </p:txBody>
      </p:sp>
      <p:pic>
        <p:nvPicPr>
          <p:cNvPr id="9220" name="Picture 2"/>
          <p:cNvPicPr>
            <a:picLocks noChangeAspect="1" noChangeArrowheads="1"/>
          </p:cNvPicPr>
          <p:nvPr/>
        </p:nvPicPr>
        <p:blipFill>
          <a:blip r:embed="rId3" cstate="print"/>
          <a:srcRect/>
          <a:stretch>
            <a:fillRect/>
          </a:stretch>
        </p:blipFill>
        <p:spPr bwMode="auto">
          <a:xfrm>
            <a:off x="5436096" y="116632"/>
            <a:ext cx="3528391" cy="2923905"/>
          </a:xfrm>
          <a:prstGeom prst="rect">
            <a:avLst/>
          </a:prstGeom>
          <a:noFill/>
          <a:ln w="9525">
            <a:noFill/>
            <a:miter lim="800000"/>
            <a:headEnd/>
            <a:tailEnd/>
          </a:ln>
        </p:spPr>
      </p:pic>
      <p:sp>
        <p:nvSpPr>
          <p:cNvPr id="5" name="Pladsholder til indhold 2"/>
          <p:cNvSpPr txBox="1">
            <a:spLocks/>
          </p:cNvSpPr>
          <p:nvPr/>
        </p:nvSpPr>
        <p:spPr bwMode="auto">
          <a:xfrm>
            <a:off x="4932040" y="2780928"/>
            <a:ext cx="4032448" cy="389113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tx2"/>
              </a:buClr>
              <a:buSzTx/>
              <a:buFontTx/>
              <a:buNone/>
              <a:tabLst/>
              <a:defRPr/>
            </a:pPr>
            <a:r>
              <a:rPr kumimoji="0" lang="en-GB" sz="1500" b="0" i="1" u="none" strike="noStrike" kern="0" cap="none" spc="0" normalizeH="0" baseline="0" noProof="0" dirty="0">
                <a:ln>
                  <a:noFill/>
                </a:ln>
                <a:solidFill>
                  <a:schemeClr val="tx1"/>
                </a:solidFill>
                <a:effectLst/>
                <a:uLnTx/>
                <a:uFillTx/>
                <a:latin typeface="+mn-lt"/>
                <a:ea typeface="+mn-ea"/>
                <a:cs typeface="+mn-cs"/>
              </a:rPr>
              <a:t>US Cases and investigations</a:t>
            </a:r>
            <a:endParaRPr lang="en-GB" sz="1500" kern="0" dirty="0">
              <a:latin typeface="+mn-lt"/>
            </a:endParaRP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lang="en-GB" sz="1500" kern="0" dirty="0">
                <a:latin typeface="+mn-lt"/>
              </a:rPr>
              <a:t>In re Dell (FTC, 1996)</a:t>
            </a: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lang="en-GB" sz="1500" kern="0" dirty="0">
                <a:latin typeface="+mn-lt"/>
              </a:rPr>
              <a:t>Allied Tube (1988) plus other cases</a:t>
            </a: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lang="en-GB" sz="1500" kern="0" dirty="0">
                <a:latin typeface="+mn-lt"/>
              </a:rPr>
              <a:t>Unocal (FTC, 2004)</a:t>
            </a:r>
            <a:endParaRPr lang="en-GB" sz="1500" kern="0" dirty="0">
              <a:latin typeface="Arial"/>
              <a:cs typeface="Arial"/>
            </a:endParaRPr>
          </a:p>
          <a:p>
            <a:pPr marL="342900" indent="-342900" eaLnBrk="0" hangingPunct="0">
              <a:spcBef>
                <a:spcPct val="20000"/>
              </a:spcBef>
              <a:buClr>
                <a:schemeClr val="tx2"/>
              </a:buClr>
              <a:buFont typeface="Arial" pitchFamily="34" charset="0"/>
              <a:buChar char="•"/>
              <a:defRPr/>
            </a:pPr>
            <a:r>
              <a:rPr lang="en-GB" sz="1500" kern="0" dirty="0">
                <a:latin typeface="Arial"/>
                <a:cs typeface="Arial"/>
              </a:rPr>
              <a:t>Qualcomm v. Broadcom (various)</a:t>
            </a:r>
            <a:endParaRPr kumimoji="0" lang="en-GB" sz="1500" u="none" strike="noStrike" kern="0" cap="none" spc="0" normalizeH="0" baseline="0" noProof="0" dirty="0">
              <a:ln>
                <a:noFill/>
              </a:ln>
              <a:solidFill>
                <a:schemeClr val="tx1"/>
              </a:solidFill>
              <a:effectLst/>
              <a:uLnTx/>
              <a:uFillTx/>
              <a:latin typeface="Arial"/>
              <a:cs typeface="Arial"/>
            </a:endParaRP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kumimoji="0" lang="en-GB" sz="1500" u="none" strike="noStrike" kern="0" cap="none" spc="0" normalizeH="0" baseline="0" noProof="0" dirty="0">
                <a:ln>
                  <a:noFill/>
                </a:ln>
                <a:solidFill>
                  <a:schemeClr val="tx1"/>
                </a:solidFill>
                <a:effectLst/>
                <a:uLnTx/>
                <a:uFillTx/>
                <a:latin typeface="+mn-lt"/>
              </a:rPr>
              <a:t>Rambus (FTC</a:t>
            </a:r>
            <a:r>
              <a:rPr kumimoji="0" lang="en-GB" sz="1500" u="none" strike="noStrike" kern="0" cap="none" spc="0" normalizeH="0" noProof="0" dirty="0">
                <a:ln>
                  <a:noFill/>
                </a:ln>
                <a:solidFill>
                  <a:schemeClr val="tx1"/>
                </a:solidFill>
                <a:effectLst/>
                <a:uLnTx/>
                <a:uFillTx/>
                <a:latin typeface="+mn-lt"/>
              </a:rPr>
              <a:t> </a:t>
            </a:r>
            <a:r>
              <a:rPr kumimoji="0" lang="en-GB" sz="1500" u="none" strike="noStrike" kern="0" cap="none" spc="0" normalizeH="0" baseline="0" noProof="0" dirty="0">
                <a:ln>
                  <a:noFill/>
                </a:ln>
                <a:solidFill>
                  <a:schemeClr val="tx1"/>
                </a:solidFill>
                <a:effectLst/>
                <a:uLnTx/>
                <a:uFillTx/>
                <a:latin typeface="+mn-lt"/>
              </a:rPr>
              <a:t>2006, D.C. Cir. 2007)</a:t>
            </a:r>
          </a:p>
          <a:p>
            <a:pPr marL="342900" lvl="0" indent="-342900" eaLnBrk="0" hangingPunct="0">
              <a:spcBef>
                <a:spcPct val="20000"/>
              </a:spcBef>
              <a:buClr>
                <a:schemeClr val="tx2"/>
              </a:buClr>
              <a:buFont typeface="Arial" pitchFamily="34" charset="0"/>
              <a:buChar char="•"/>
              <a:defRPr/>
            </a:pPr>
            <a:r>
              <a:rPr lang="en-US" sz="1500" kern="0" dirty="0">
                <a:latin typeface="+mn-lt"/>
              </a:rPr>
              <a:t>US Philips I and II (</a:t>
            </a:r>
            <a:r>
              <a:rPr lang="en-US" sz="1500" kern="0" dirty="0" err="1">
                <a:latin typeface="+mn-lt"/>
              </a:rPr>
              <a:t>Fed.Cir</a:t>
            </a:r>
            <a:r>
              <a:rPr lang="en-US" sz="1500" kern="0" dirty="0">
                <a:latin typeface="+mn-lt"/>
              </a:rPr>
              <a:t>. 2005; 2010)</a:t>
            </a:r>
            <a:endParaRPr lang="en-GB" sz="1500" kern="0" dirty="0">
              <a:latin typeface="+mn-lt"/>
            </a:endParaRP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lang="en-GB" sz="1500" kern="0" dirty="0">
                <a:latin typeface="+mn-lt"/>
              </a:rPr>
              <a:t>Various ITC cases</a:t>
            </a: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lang="en-GB" sz="1500" kern="0" dirty="0">
                <a:latin typeface="+mn-lt"/>
              </a:rPr>
              <a:t>eBay (</a:t>
            </a:r>
            <a:r>
              <a:rPr lang="en-GB" sz="1500" kern="0" dirty="0" err="1">
                <a:latin typeface="+mn-lt"/>
              </a:rPr>
              <a:t>S.Ct</a:t>
            </a:r>
            <a:r>
              <a:rPr lang="en-GB" sz="1500" kern="0" dirty="0">
                <a:latin typeface="+mn-lt"/>
              </a:rPr>
              <a:t>. 2006)</a:t>
            </a: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kumimoji="0" lang="en-GB" sz="1500" b="0" u="none" strike="noStrike" kern="0" cap="none" spc="0" normalizeH="0" baseline="0" noProof="0" dirty="0">
                <a:ln>
                  <a:noFill/>
                </a:ln>
                <a:solidFill>
                  <a:schemeClr val="tx1"/>
                </a:solidFill>
                <a:effectLst/>
                <a:uLnTx/>
                <a:uFillTx/>
                <a:latin typeface="+mn-lt"/>
                <a:ea typeface="+mn-ea"/>
                <a:cs typeface="+mn-cs"/>
              </a:rPr>
              <a:t>Apple v. </a:t>
            </a:r>
            <a:r>
              <a:rPr lang="en-GB" sz="1500" kern="0" dirty="0">
                <a:latin typeface="+mn-lt"/>
              </a:rPr>
              <a:t>S</a:t>
            </a:r>
            <a:r>
              <a:rPr kumimoji="0" lang="en-GB" sz="1500" b="0" u="none" strike="noStrike" kern="0" cap="none" spc="0" normalizeH="0" baseline="0" noProof="0" dirty="0" err="1">
                <a:ln>
                  <a:noFill/>
                </a:ln>
                <a:solidFill>
                  <a:schemeClr val="tx1"/>
                </a:solidFill>
                <a:effectLst/>
                <a:uLnTx/>
                <a:uFillTx/>
                <a:latin typeface="+mn-lt"/>
                <a:ea typeface="+mn-ea"/>
                <a:cs typeface="+mn-cs"/>
              </a:rPr>
              <a:t>amsung</a:t>
            </a:r>
            <a:r>
              <a:rPr kumimoji="0" lang="en-GB" sz="1500" b="0" u="none" strike="noStrike" kern="0" cap="none" spc="0" normalizeH="0" baseline="0" noProof="0" dirty="0">
                <a:ln>
                  <a:noFill/>
                </a:ln>
                <a:solidFill>
                  <a:schemeClr val="tx1"/>
                </a:solidFill>
                <a:effectLst/>
                <a:uLnTx/>
                <a:uFillTx/>
                <a:latin typeface="+mn-lt"/>
                <a:ea typeface="+mn-ea"/>
                <a:cs typeface="+mn-cs"/>
              </a:rPr>
              <a:t> (Northern </a:t>
            </a:r>
            <a:r>
              <a:rPr lang="en-GB" sz="1500" kern="0" dirty="0">
                <a:latin typeface="+mn-lt"/>
              </a:rPr>
              <a:t>C</a:t>
            </a:r>
            <a:r>
              <a:rPr kumimoji="0" lang="en-GB" sz="1500" b="0" u="none" strike="noStrike" kern="0" cap="none" spc="0" normalizeH="0" baseline="0" noProof="0" dirty="0" err="1">
                <a:ln>
                  <a:noFill/>
                </a:ln>
                <a:solidFill>
                  <a:schemeClr val="tx1"/>
                </a:solidFill>
                <a:effectLst/>
                <a:uLnTx/>
                <a:uFillTx/>
                <a:latin typeface="+mn-lt"/>
                <a:ea typeface="+mn-ea"/>
                <a:cs typeface="+mn-cs"/>
              </a:rPr>
              <a:t>alifornia</a:t>
            </a:r>
            <a:r>
              <a:rPr kumimoji="0" lang="en-GB" sz="1500" b="0" u="none" strike="noStrike" kern="0" cap="none" spc="0" normalizeH="0" baseline="0" noProof="0" dirty="0">
                <a:ln>
                  <a:noFill/>
                </a:ln>
                <a:solidFill>
                  <a:schemeClr val="tx1"/>
                </a:solidFill>
                <a:effectLst/>
                <a:uLnTx/>
                <a:uFillTx/>
                <a:latin typeface="+mn-lt"/>
                <a:ea typeface="+mn-ea"/>
                <a:cs typeface="+mn-cs"/>
              </a:rPr>
              <a:t> 2012)</a:t>
            </a: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lang="en-GB" sz="1500" kern="0" dirty="0">
                <a:latin typeface="+mn-lt"/>
              </a:rPr>
              <a:t>Apple v. Motorola (Northern Illinois 2012)</a:t>
            </a:r>
            <a:endParaRPr kumimoji="0" lang="en-GB" sz="1500" b="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kumimoji="0" lang="en-GB" sz="1500" b="0" u="none" strike="noStrike" kern="0" cap="none" spc="0" normalizeH="0" baseline="0" noProof="0" dirty="0">
                <a:ln>
                  <a:noFill/>
                </a:ln>
                <a:solidFill>
                  <a:schemeClr val="tx1"/>
                </a:solidFill>
                <a:effectLst/>
                <a:uLnTx/>
                <a:uFillTx/>
                <a:latin typeface="+mn-lt"/>
                <a:ea typeface="+mn-ea"/>
                <a:cs typeface="+mn-cs"/>
              </a:rPr>
              <a:t>Microsoft v. Motorola (W.D.</a:t>
            </a:r>
            <a:r>
              <a:rPr kumimoji="0" lang="en-GB" sz="1500" b="0" u="none" strike="noStrike" kern="0" cap="none" spc="0" normalizeH="0" noProof="0" dirty="0">
                <a:ln>
                  <a:noFill/>
                </a:ln>
                <a:solidFill>
                  <a:schemeClr val="tx1"/>
                </a:solidFill>
                <a:effectLst/>
                <a:uLnTx/>
                <a:uFillTx/>
                <a:latin typeface="+mn-lt"/>
                <a:ea typeface="+mn-ea"/>
                <a:cs typeface="+mn-cs"/>
              </a:rPr>
              <a:t> Wash. 2012)</a:t>
            </a:r>
            <a:endParaRPr kumimoji="0" lang="en-GB" sz="1500" b="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r>
              <a:rPr kumimoji="0" lang="en-GB" sz="1500" b="0" u="none" strike="noStrike" kern="0" cap="none" spc="0" normalizeH="0" baseline="0" noProof="0" dirty="0">
                <a:ln>
                  <a:noFill/>
                </a:ln>
                <a:solidFill>
                  <a:schemeClr val="tx1"/>
                </a:solidFill>
                <a:effectLst/>
                <a:uLnTx/>
                <a:uFillTx/>
                <a:latin typeface="+mn-lt"/>
                <a:ea typeface="+mn-ea"/>
                <a:cs typeface="+mn-cs"/>
              </a:rPr>
              <a:t> FTC</a:t>
            </a:r>
            <a:r>
              <a:rPr kumimoji="0" lang="en-GB" sz="1500" b="0" u="none" strike="noStrike" kern="0" cap="none" spc="0" normalizeH="0" noProof="0" dirty="0">
                <a:ln>
                  <a:noFill/>
                </a:ln>
                <a:solidFill>
                  <a:schemeClr val="tx1"/>
                </a:solidFill>
                <a:effectLst/>
                <a:uLnTx/>
                <a:uFillTx/>
                <a:latin typeface="+mn-lt"/>
                <a:ea typeface="+mn-ea"/>
                <a:cs typeface="+mn-cs"/>
              </a:rPr>
              <a:t> Google consent order (2013)</a:t>
            </a:r>
            <a:endParaRPr kumimoji="0" lang="en-GB" sz="1500" b="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tx2"/>
              </a:buClr>
              <a:buSzTx/>
              <a:buFont typeface="Arial" pitchFamily="34" charset="0"/>
              <a:buChar char="•"/>
              <a:tabLst/>
              <a:defRPr/>
            </a:pPr>
            <a:endParaRPr kumimoji="0" lang="en-GB" sz="1500" b="0" i="1"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tx2"/>
              </a:buClr>
              <a:buSzTx/>
              <a:buFontTx/>
              <a:buNone/>
              <a:tabLst/>
              <a:defRPr/>
            </a:pPr>
            <a:endParaRPr kumimoji="0" lang="en-GB" sz="15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tx2"/>
              </a:buClr>
              <a:buSzTx/>
              <a:buFontTx/>
              <a:buChar char="•"/>
              <a:tabLst/>
              <a:defRPr/>
            </a:pPr>
            <a:endParaRPr kumimoji="0" lang="da-DK" sz="15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da-DK" sz="2200" b="1">
                <a:latin typeface="Arial" charset="0"/>
              </a:rPr>
              <a:t>The US doctrine</a:t>
            </a:r>
          </a:p>
        </p:txBody>
      </p:sp>
      <p:sp>
        <p:nvSpPr>
          <p:cNvPr id="14339" name="Pladsholder til indhold 2"/>
          <p:cNvSpPr>
            <a:spLocks noGrp="1"/>
          </p:cNvSpPr>
          <p:nvPr>
            <p:ph idx="1"/>
          </p:nvPr>
        </p:nvSpPr>
        <p:spPr>
          <a:xfrm>
            <a:off x="467544" y="1844824"/>
            <a:ext cx="8221911" cy="4059560"/>
          </a:xfrm>
        </p:spPr>
        <p:txBody>
          <a:bodyPr>
            <a:normAutofit fontScale="92500" lnSpcReduction="20000"/>
          </a:bodyPr>
          <a:lstStyle/>
          <a:p>
            <a:pPr>
              <a:defRPr/>
            </a:pPr>
            <a:r>
              <a:rPr lang="en-US" sz="2000" dirty="0">
                <a:ea typeface="+mn-ea"/>
              </a:rPr>
              <a:t>Under IP law, </a:t>
            </a:r>
            <a:r>
              <a:rPr lang="en-US" sz="2000" i="1" dirty="0" err="1">
                <a:ea typeface="+mn-ea"/>
              </a:rPr>
              <a:t>Ebay</a:t>
            </a:r>
            <a:r>
              <a:rPr lang="en-US" sz="2000" i="1" dirty="0">
                <a:ea typeface="+mn-ea"/>
              </a:rPr>
              <a:t>-</a:t>
            </a:r>
            <a:r>
              <a:rPr lang="en-US" sz="2000" dirty="0">
                <a:ea typeface="+mn-ea"/>
              </a:rPr>
              <a:t>rule </a:t>
            </a:r>
          </a:p>
          <a:p>
            <a:pPr lvl="1">
              <a:defRPr/>
            </a:pPr>
            <a:r>
              <a:rPr lang="en-US" sz="1800" dirty="0"/>
              <a:t>No injunction, public policy considerations</a:t>
            </a:r>
          </a:p>
          <a:p>
            <a:pPr lvl="1">
              <a:defRPr/>
            </a:pPr>
            <a:r>
              <a:rPr lang="en-US" sz="1800" dirty="0"/>
              <a:t>Rewarded damages, i.e. compulsory licensing scheme</a:t>
            </a:r>
          </a:p>
          <a:p>
            <a:pPr lvl="1">
              <a:defRPr/>
            </a:pPr>
            <a:r>
              <a:rPr lang="en-US" sz="1800" dirty="0"/>
              <a:t>However, patent misuse, estoppel, waiver doctrines imply that deceiving a SSO </a:t>
            </a:r>
            <a:r>
              <a:rPr lang="en-US" sz="1800" i="1" u="sng" dirty="0"/>
              <a:t>may</a:t>
            </a:r>
            <a:r>
              <a:rPr lang="en-US" sz="1800" dirty="0"/>
              <a:t> render the SEPs in fact unenforceable (</a:t>
            </a:r>
            <a:r>
              <a:rPr lang="en-US" sz="1800" i="1" dirty="0"/>
              <a:t>Federal Circuit, Qualcomm</a:t>
            </a:r>
            <a:r>
              <a:rPr lang="en-US" sz="1800" dirty="0"/>
              <a:t>)</a:t>
            </a:r>
          </a:p>
          <a:p>
            <a:pPr>
              <a:defRPr/>
            </a:pPr>
            <a:r>
              <a:rPr lang="en-US" sz="2000" dirty="0">
                <a:ea typeface="+mn-ea"/>
              </a:rPr>
              <a:t>Under Art. 5 FTC Act, unfair competition</a:t>
            </a:r>
          </a:p>
          <a:p>
            <a:pPr lvl="1">
              <a:defRPr/>
            </a:pPr>
            <a:r>
              <a:rPr lang="en-US" sz="1800" i="1" dirty="0"/>
              <a:t>Google</a:t>
            </a:r>
            <a:r>
              <a:rPr lang="en-US" sz="1800" dirty="0"/>
              <a:t>, Re. </a:t>
            </a:r>
            <a:r>
              <a:rPr lang="en-US" sz="1800" i="1" dirty="0"/>
              <a:t>Bosch</a:t>
            </a:r>
            <a:r>
              <a:rPr lang="en-US" sz="1800" dirty="0"/>
              <a:t> etc. Art 5 FCT Act</a:t>
            </a:r>
            <a:r>
              <a:rPr lang="da-DK" sz="1800" dirty="0"/>
              <a:t>, but </a:t>
            </a:r>
            <a:r>
              <a:rPr lang="da-DK" sz="1800" dirty="0" err="1"/>
              <a:t>beyond</a:t>
            </a:r>
            <a:r>
              <a:rPr lang="da-DK" sz="1800" dirty="0"/>
              <a:t> Antitrust </a:t>
            </a:r>
            <a:r>
              <a:rPr lang="da-DK" sz="1800" dirty="0" err="1"/>
              <a:t>law</a:t>
            </a:r>
            <a:r>
              <a:rPr lang="da-DK" sz="1800" dirty="0"/>
              <a:t>. </a:t>
            </a:r>
          </a:p>
          <a:p>
            <a:pPr lvl="1">
              <a:defRPr/>
            </a:pPr>
            <a:r>
              <a:rPr lang="da-DK" sz="1800" dirty="0">
                <a:ea typeface="+mn-ea"/>
              </a:rPr>
              <a:t>No </a:t>
            </a:r>
            <a:r>
              <a:rPr lang="da-DK" sz="1800" dirty="0" err="1">
                <a:ea typeface="+mn-ea"/>
              </a:rPr>
              <a:t>black</a:t>
            </a:r>
            <a:r>
              <a:rPr lang="da-DK" sz="1800" dirty="0">
                <a:ea typeface="+mn-ea"/>
              </a:rPr>
              <a:t> </a:t>
            </a:r>
            <a:r>
              <a:rPr lang="da-DK" sz="1800" dirty="0" err="1">
                <a:ea typeface="+mn-ea"/>
              </a:rPr>
              <a:t>clauses</a:t>
            </a:r>
            <a:endParaRPr lang="en-US" sz="1800" dirty="0">
              <a:ea typeface="+mn-ea"/>
            </a:endParaRPr>
          </a:p>
          <a:p>
            <a:pPr>
              <a:defRPr/>
            </a:pPr>
            <a:r>
              <a:rPr lang="en-US" sz="2000" dirty="0">
                <a:ea typeface="+mn-ea"/>
              </a:rPr>
              <a:t>Under Antitrust law</a:t>
            </a:r>
          </a:p>
          <a:p>
            <a:pPr lvl="1">
              <a:defRPr/>
            </a:pPr>
            <a:r>
              <a:rPr lang="en-US" sz="1800" dirty="0"/>
              <a:t>Sherman Act sec. 2 </a:t>
            </a:r>
            <a:r>
              <a:rPr lang="en-US" sz="1800" i="1" u="sng" dirty="0"/>
              <a:t>may</a:t>
            </a:r>
            <a:r>
              <a:rPr lang="en-US" sz="1800" dirty="0"/>
              <a:t> be applicable (attempt to monopolize) when an patentee deceive an SSO </a:t>
            </a:r>
          </a:p>
          <a:p>
            <a:pPr lvl="1">
              <a:defRPr/>
            </a:pPr>
            <a:r>
              <a:rPr lang="en-US" sz="1800" dirty="0"/>
              <a:t>According to </a:t>
            </a:r>
            <a:r>
              <a:rPr lang="en-US" sz="1800" i="1" dirty="0"/>
              <a:t>Rambus</a:t>
            </a:r>
            <a:r>
              <a:rPr lang="en-US" sz="1800" dirty="0"/>
              <a:t>, need to show anticompetitive effect</a:t>
            </a:r>
            <a:r>
              <a:rPr lang="da-DK" sz="1800" dirty="0"/>
              <a:t> </a:t>
            </a:r>
            <a:r>
              <a:rPr lang="en-US" sz="2000" dirty="0"/>
              <a:t> </a:t>
            </a:r>
          </a:p>
          <a:p>
            <a:pPr marL="342900" lvl="1" indent="-342900">
              <a:buClr>
                <a:schemeClr val="tx2"/>
              </a:buClr>
              <a:defRPr/>
            </a:pPr>
            <a:r>
              <a:rPr lang="en-US" sz="2000" dirty="0"/>
              <a:t>Antitrust law more patentee friendly than IP law?</a:t>
            </a:r>
            <a:endParaRPr lang="en-US" sz="2400" dirty="0"/>
          </a:p>
          <a:p>
            <a:pPr lvl="1">
              <a:defRPr/>
            </a:pPr>
            <a:endParaRPr lang="da-DK" dirty="0"/>
          </a:p>
          <a:p>
            <a:pPr>
              <a:defRPr/>
            </a:pPr>
            <a:endParaRPr lang="da-DK" dirty="0">
              <a:ea typeface="+mn-ea"/>
            </a:endParaRPr>
          </a:p>
        </p:txBody>
      </p:sp>
    </p:spTree>
    <p:extLst>
      <p:ext uri="{BB962C8B-B14F-4D97-AF65-F5344CB8AC3E}">
        <p14:creationId xmlns:p14="http://schemas.microsoft.com/office/powerpoint/2010/main" val="318530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332656"/>
            <a:ext cx="6934200" cy="1143000"/>
          </a:xfrm>
        </p:spPr>
        <p:txBody>
          <a:bodyPr/>
          <a:lstStyle/>
          <a:p>
            <a:r>
              <a:rPr lang="sv-SE" sz="2400" b="1" noProof="0" dirty="0" err="1"/>
              <a:t>European</a:t>
            </a:r>
            <a:r>
              <a:rPr lang="sv-SE" sz="2400" b="1" noProof="0" dirty="0"/>
              <a:t> </a:t>
            </a:r>
            <a:r>
              <a:rPr lang="sv-SE" sz="2400" b="1" noProof="0" dirty="0" err="1"/>
              <a:t>development</a:t>
            </a:r>
            <a:endParaRPr lang="sv-SE" sz="2400" b="1" noProof="0" dirty="0"/>
          </a:p>
        </p:txBody>
      </p:sp>
      <p:sp>
        <p:nvSpPr>
          <p:cNvPr id="3" name="Platshållare för innehåll 2"/>
          <p:cNvSpPr>
            <a:spLocks noGrp="1"/>
          </p:cNvSpPr>
          <p:nvPr>
            <p:ph idx="1"/>
          </p:nvPr>
        </p:nvSpPr>
        <p:spPr>
          <a:xfrm>
            <a:off x="611560" y="1844824"/>
            <a:ext cx="7141840" cy="4419600"/>
          </a:xfrm>
        </p:spPr>
        <p:txBody>
          <a:bodyPr>
            <a:normAutofit fontScale="85000" lnSpcReduction="20000"/>
          </a:bodyPr>
          <a:lstStyle/>
          <a:p>
            <a:r>
              <a:rPr lang="sv-SE" sz="2000" noProof="0" dirty="0"/>
              <a:t>Patent </a:t>
            </a:r>
            <a:r>
              <a:rPr lang="sv-SE" sz="2000" noProof="0" dirty="0" err="1"/>
              <a:t>ambush</a:t>
            </a:r>
            <a:r>
              <a:rPr lang="sv-SE" sz="2000" noProof="0" dirty="0"/>
              <a:t>/</a:t>
            </a:r>
            <a:r>
              <a:rPr lang="sv-SE" sz="2000" noProof="0" dirty="0" err="1"/>
              <a:t>excessive</a:t>
            </a:r>
            <a:r>
              <a:rPr lang="sv-SE" sz="2000" noProof="0" dirty="0"/>
              <a:t> </a:t>
            </a:r>
            <a:r>
              <a:rPr lang="sv-SE" sz="2000" noProof="0" dirty="0" err="1"/>
              <a:t>pricing</a:t>
            </a:r>
            <a:endParaRPr lang="sv-SE" sz="2000" noProof="0" dirty="0"/>
          </a:p>
          <a:p>
            <a:pPr lvl="1">
              <a:defRPr/>
            </a:pPr>
            <a:r>
              <a:rPr lang="sv-SE" sz="1600" noProof="0" dirty="0" err="1"/>
              <a:t>Rambus</a:t>
            </a:r>
            <a:r>
              <a:rPr lang="sv-SE" sz="1600" noProof="0" dirty="0"/>
              <a:t> (2009) </a:t>
            </a:r>
          </a:p>
          <a:p>
            <a:pPr lvl="1">
              <a:defRPr/>
            </a:pPr>
            <a:r>
              <a:rPr lang="sv-SE" sz="1600" noProof="0" dirty="0"/>
              <a:t>Qualcomm (2009)</a:t>
            </a:r>
          </a:p>
          <a:p>
            <a:pPr lvl="1">
              <a:defRPr/>
            </a:pPr>
            <a:r>
              <a:rPr lang="sv-SE" sz="1600" noProof="0" dirty="0"/>
              <a:t>IPCom (2009)</a:t>
            </a:r>
          </a:p>
          <a:p>
            <a:pPr>
              <a:defRPr/>
            </a:pPr>
            <a:r>
              <a:rPr lang="sv-SE" sz="2000" noProof="0" dirty="0" err="1"/>
              <a:t>Dominance</a:t>
            </a:r>
            <a:endParaRPr lang="sv-SE" sz="2000" noProof="0" dirty="0"/>
          </a:p>
          <a:p>
            <a:pPr lvl="1">
              <a:defRPr/>
            </a:pPr>
            <a:r>
              <a:rPr lang="sv-SE" sz="1500" noProof="0" dirty="0"/>
              <a:t>Google/Motorola (2012)</a:t>
            </a:r>
          </a:p>
          <a:p>
            <a:pPr>
              <a:defRPr/>
            </a:pPr>
            <a:r>
              <a:rPr lang="sv-SE" sz="2000" noProof="0" dirty="0" err="1"/>
              <a:t>Injunctions</a:t>
            </a:r>
            <a:r>
              <a:rPr lang="sv-SE" sz="2000" dirty="0"/>
              <a:t> and interpretation </a:t>
            </a:r>
            <a:r>
              <a:rPr lang="sv-SE" sz="2000" dirty="0" err="1"/>
              <a:t>of</a:t>
            </a:r>
            <a:r>
              <a:rPr lang="sv-SE" sz="2000" dirty="0"/>
              <a:t> </a:t>
            </a:r>
            <a:r>
              <a:rPr lang="sv-SE" sz="2000" noProof="0" dirty="0"/>
              <a:t>FRAND</a:t>
            </a:r>
          </a:p>
          <a:p>
            <a:pPr lvl="1">
              <a:defRPr/>
            </a:pPr>
            <a:r>
              <a:rPr lang="sv-SE" sz="1600" noProof="0" dirty="0"/>
              <a:t>Samsung and Motorola (2014)</a:t>
            </a:r>
          </a:p>
          <a:p>
            <a:pPr lvl="1">
              <a:defRPr/>
            </a:pPr>
            <a:r>
              <a:rPr lang="sv-SE" sz="1600" noProof="0" dirty="0"/>
              <a:t>Huawei v. Ztd (CJEU 2013)</a:t>
            </a:r>
          </a:p>
          <a:p>
            <a:pPr lvl="1">
              <a:defRPr/>
            </a:pPr>
            <a:r>
              <a:rPr lang="sv-SE" sz="1600" dirty="0"/>
              <a:t>German </a:t>
            </a:r>
            <a:r>
              <a:rPr lang="sv-SE" sz="1600" dirty="0" err="1"/>
              <a:t>cases</a:t>
            </a:r>
            <a:endParaRPr lang="sv-SE" sz="1600" noProof="0" dirty="0"/>
          </a:p>
          <a:p>
            <a:pPr lvl="2">
              <a:defRPr/>
            </a:pPr>
            <a:r>
              <a:rPr lang="sv-SE" sz="1600" noProof="0" dirty="0"/>
              <a:t>Standard Tight-Head Drum (2005)</a:t>
            </a:r>
          </a:p>
          <a:p>
            <a:pPr lvl="2">
              <a:defRPr/>
            </a:pPr>
            <a:r>
              <a:rPr lang="sv-SE" sz="1600" b="1" noProof="0" dirty="0"/>
              <a:t>Orange-Book-Standard </a:t>
            </a:r>
            <a:r>
              <a:rPr lang="sv-SE" sz="1600" noProof="0" dirty="0"/>
              <a:t>(2009)</a:t>
            </a:r>
          </a:p>
          <a:p>
            <a:pPr lvl="2">
              <a:defRPr/>
            </a:pPr>
            <a:r>
              <a:rPr lang="sv-SE" sz="1600" noProof="0" dirty="0"/>
              <a:t>Motorola, Microsoft, Apple, Nokia, Ericsson, </a:t>
            </a:r>
            <a:r>
              <a:rPr lang="sv-SE" sz="1600" noProof="0" dirty="0" err="1"/>
              <a:t>IPCom</a:t>
            </a:r>
            <a:r>
              <a:rPr lang="sv-SE" sz="1600" noProof="0" dirty="0"/>
              <a:t> in </a:t>
            </a:r>
            <a:r>
              <a:rPr lang="sv-SE" sz="1600" noProof="0" dirty="0" err="1"/>
              <a:t>several</a:t>
            </a:r>
            <a:r>
              <a:rPr lang="sv-SE" sz="1600" noProof="0" dirty="0"/>
              <a:t> </a:t>
            </a:r>
            <a:r>
              <a:rPr lang="sv-SE" sz="1600" noProof="0" dirty="0" err="1"/>
              <a:t>courts</a:t>
            </a:r>
            <a:endParaRPr lang="sv-SE" sz="1600" noProof="0" dirty="0"/>
          </a:p>
          <a:p>
            <a:pPr lvl="1">
              <a:defRPr/>
            </a:pPr>
            <a:r>
              <a:rPr lang="sv-SE" sz="1600" dirty="0"/>
              <a:t>UK </a:t>
            </a:r>
            <a:r>
              <a:rPr lang="sv-SE" sz="1600" dirty="0" err="1"/>
              <a:t>cases</a:t>
            </a:r>
            <a:endParaRPr lang="sv-SE" sz="1600" noProof="0" dirty="0"/>
          </a:p>
          <a:p>
            <a:pPr lvl="2">
              <a:defRPr/>
            </a:pPr>
            <a:r>
              <a:rPr lang="sv-SE" sz="1500" noProof="0" dirty="0"/>
              <a:t>Nokia v. IPCom</a:t>
            </a:r>
          </a:p>
          <a:p>
            <a:pPr lvl="2">
              <a:defRPr/>
            </a:pPr>
            <a:r>
              <a:rPr lang="sv-SE" sz="1500" noProof="0" dirty="0"/>
              <a:t>Motorola, Microsoft, Apple</a:t>
            </a:r>
            <a:r>
              <a:rPr lang="sv-SE" sz="1200" noProof="0" dirty="0"/>
              <a:t>,</a:t>
            </a:r>
          </a:p>
          <a:p>
            <a:pPr lvl="1">
              <a:defRPr/>
            </a:pPr>
            <a:endParaRPr lang="sv-SE" noProof="0" dirty="0"/>
          </a:p>
          <a:p>
            <a:pPr lvl="1">
              <a:buNone/>
              <a:defRPr/>
            </a:pPr>
            <a:endParaRPr lang="sv-SE" noProof="0" dirty="0"/>
          </a:p>
          <a:p>
            <a:endParaRPr lang="sv-SE" noProof="0" dirty="0"/>
          </a:p>
        </p:txBody>
      </p:sp>
    </p:spTree>
    <p:extLst>
      <p:ext uri="{BB962C8B-B14F-4D97-AF65-F5344CB8AC3E}">
        <p14:creationId xmlns:p14="http://schemas.microsoft.com/office/powerpoint/2010/main" val="2891135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b="1" dirty="0" err="1"/>
              <a:t>Huawei-case</a:t>
            </a:r>
            <a:endParaRPr lang="sv-SE" sz="2400" b="1" dirty="0"/>
          </a:p>
        </p:txBody>
      </p:sp>
      <p:sp>
        <p:nvSpPr>
          <p:cNvPr id="3" name="Platshållare för innehåll 2"/>
          <p:cNvSpPr>
            <a:spLocks noGrp="1"/>
          </p:cNvSpPr>
          <p:nvPr>
            <p:ph idx="1"/>
          </p:nvPr>
        </p:nvSpPr>
        <p:spPr>
          <a:xfrm>
            <a:off x="683568" y="1676400"/>
            <a:ext cx="8308032" cy="4419600"/>
          </a:xfrm>
        </p:spPr>
        <p:txBody>
          <a:bodyPr/>
          <a:lstStyle/>
          <a:p>
            <a:r>
              <a:rPr lang="sv-SE" sz="2000" dirty="0" err="1"/>
              <a:t>Only</a:t>
            </a:r>
            <a:r>
              <a:rPr lang="sv-SE" sz="2000" dirty="0"/>
              <a:t> in </a:t>
            </a:r>
            <a:r>
              <a:rPr lang="sv-SE" sz="2000" dirty="0" err="1"/>
              <a:t>exceptional</a:t>
            </a:r>
            <a:r>
              <a:rPr lang="sv-SE" sz="2000" dirty="0"/>
              <a:t> </a:t>
            </a:r>
            <a:r>
              <a:rPr lang="sv-SE" sz="2000" dirty="0" err="1"/>
              <a:t>circumstances</a:t>
            </a:r>
            <a:r>
              <a:rPr lang="sv-SE" sz="2000" dirty="0"/>
              <a:t> </a:t>
            </a:r>
            <a:r>
              <a:rPr lang="sv-SE" sz="2000" dirty="0" err="1"/>
              <a:t>may</a:t>
            </a:r>
            <a:r>
              <a:rPr lang="sv-SE" sz="2000" dirty="0"/>
              <a:t> the </a:t>
            </a:r>
            <a:r>
              <a:rPr lang="sv-SE" sz="2000" dirty="0" err="1"/>
              <a:t>constitutional</a:t>
            </a:r>
            <a:r>
              <a:rPr lang="sv-SE" sz="2000" dirty="0"/>
              <a:t> </a:t>
            </a:r>
            <a:r>
              <a:rPr lang="sv-SE" sz="2000" dirty="0" err="1"/>
              <a:t>character</a:t>
            </a:r>
            <a:r>
              <a:rPr lang="sv-SE" sz="2000" dirty="0"/>
              <a:t> </a:t>
            </a:r>
            <a:r>
              <a:rPr lang="sv-SE" sz="2000" dirty="0" err="1"/>
              <a:t>of</a:t>
            </a:r>
            <a:r>
              <a:rPr lang="sv-SE" sz="2000" dirty="0"/>
              <a:t> </a:t>
            </a:r>
            <a:r>
              <a:rPr lang="sv-SE" sz="2000" dirty="0" err="1"/>
              <a:t>intellectual</a:t>
            </a:r>
            <a:r>
              <a:rPr lang="sv-SE" sz="2000" dirty="0"/>
              <a:t> </a:t>
            </a:r>
            <a:r>
              <a:rPr lang="sv-SE" sz="2000" dirty="0" err="1"/>
              <a:t>property</a:t>
            </a:r>
            <a:r>
              <a:rPr lang="sv-SE" sz="2000" dirty="0"/>
              <a:t> </a:t>
            </a:r>
            <a:r>
              <a:rPr lang="sv-SE" sz="2000" dirty="0" err="1"/>
              <a:t>rights</a:t>
            </a:r>
            <a:r>
              <a:rPr lang="sv-SE" sz="2000" dirty="0"/>
              <a:t> be </a:t>
            </a:r>
            <a:r>
              <a:rPr lang="sv-SE" sz="2000" dirty="0" err="1"/>
              <a:t>restricted</a:t>
            </a:r>
            <a:r>
              <a:rPr lang="sv-SE" sz="2000" dirty="0"/>
              <a:t>, and the ECJ </a:t>
            </a:r>
            <a:r>
              <a:rPr lang="sv-SE" sz="2000" dirty="0" err="1"/>
              <a:t>agrees</a:t>
            </a:r>
            <a:r>
              <a:rPr lang="sv-SE" sz="2000" dirty="0"/>
              <a:t> </a:t>
            </a:r>
            <a:r>
              <a:rPr lang="sv-SE" sz="2000" dirty="0" err="1"/>
              <a:t>that</a:t>
            </a:r>
            <a:r>
              <a:rPr lang="sv-SE" sz="2000" dirty="0"/>
              <a:t> in the </a:t>
            </a:r>
            <a:r>
              <a:rPr lang="sv-SE" sz="2000" dirty="0" err="1"/>
              <a:t>dispute</a:t>
            </a:r>
            <a:r>
              <a:rPr lang="sv-SE" sz="2000" dirty="0"/>
              <a:t> </a:t>
            </a:r>
            <a:r>
              <a:rPr lang="sv-SE" sz="2000" dirty="0" err="1"/>
              <a:t>before</a:t>
            </a:r>
            <a:r>
              <a:rPr lang="sv-SE" sz="2000" dirty="0"/>
              <a:t> the Court, a new </a:t>
            </a:r>
            <a:r>
              <a:rPr lang="sv-SE" sz="2000" dirty="0" err="1"/>
              <a:t>exceptional</a:t>
            </a:r>
            <a:r>
              <a:rPr lang="sv-SE" sz="2000" dirty="0"/>
              <a:t> </a:t>
            </a:r>
            <a:r>
              <a:rPr lang="sv-SE" sz="2000" dirty="0" err="1"/>
              <a:t>circumstance</a:t>
            </a:r>
            <a:r>
              <a:rPr lang="sv-SE" sz="2000" dirty="0"/>
              <a:t> scenario is at hand: </a:t>
            </a:r>
          </a:p>
          <a:p>
            <a:r>
              <a:rPr lang="sv-SE" sz="2000" dirty="0" err="1"/>
              <a:t>first</a:t>
            </a:r>
            <a:r>
              <a:rPr lang="sv-SE" sz="2000" dirty="0"/>
              <a:t>, by the </a:t>
            </a:r>
            <a:r>
              <a:rPr lang="sv-SE" sz="2000" dirty="0" err="1"/>
              <a:t>fact</a:t>
            </a:r>
            <a:r>
              <a:rPr lang="sv-SE" sz="2000" dirty="0"/>
              <a:t> </a:t>
            </a:r>
            <a:r>
              <a:rPr lang="sv-SE" sz="2000" dirty="0" err="1"/>
              <a:t>that</a:t>
            </a:r>
            <a:r>
              <a:rPr lang="sv-SE" sz="2000" dirty="0"/>
              <a:t> the patent at </a:t>
            </a:r>
            <a:r>
              <a:rPr lang="sv-SE" sz="2000" dirty="0" err="1"/>
              <a:t>issue</a:t>
            </a:r>
            <a:r>
              <a:rPr lang="sv-SE" sz="2000" dirty="0"/>
              <a:t> is </a:t>
            </a:r>
            <a:r>
              <a:rPr lang="sv-SE" sz="2000" dirty="0" err="1"/>
              <a:t>essential</a:t>
            </a:r>
            <a:r>
              <a:rPr lang="sv-SE" sz="2000" dirty="0"/>
              <a:t> </a:t>
            </a:r>
            <a:r>
              <a:rPr lang="sv-SE" sz="2000" dirty="0" err="1"/>
              <a:t>to</a:t>
            </a:r>
            <a:r>
              <a:rPr lang="sv-SE" sz="2000" dirty="0"/>
              <a:t> a standard </a:t>
            </a:r>
            <a:r>
              <a:rPr lang="sv-SE" sz="2000" dirty="0" err="1"/>
              <a:t>established</a:t>
            </a:r>
            <a:r>
              <a:rPr lang="sv-SE" sz="2000" dirty="0"/>
              <a:t> by a </a:t>
            </a:r>
            <a:r>
              <a:rPr lang="sv-SE" sz="2000" dirty="0" err="1"/>
              <a:t>standardisation</a:t>
            </a:r>
            <a:r>
              <a:rPr lang="sv-SE" sz="2000" dirty="0"/>
              <a:t> </a:t>
            </a:r>
            <a:r>
              <a:rPr lang="sv-SE" sz="2000" dirty="0" err="1"/>
              <a:t>body</a:t>
            </a:r>
            <a:r>
              <a:rPr lang="sv-SE" sz="2000" dirty="0"/>
              <a:t>, rendering </a:t>
            </a:r>
            <a:r>
              <a:rPr lang="sv-SE" sz="2000" dirty="0" err="1"/>
              <a:t>its</a:t>
            </a:r>
            <a:r>
              <a:rPr lang="sv-SE" sz="2000" dirty="0"/>
              <a:t> </a:t>
            </a:r>
            <a:r>
              <a:rPr lang="sv-SE" sz="2000" dirty="0" err="1"/>
              <a:t>use</a:t>
            </a:r>
            <a:r>
              <a:rPr lang="sv-SE" sz="2000" dirty="0"/>
              <a:t> </a:t>
            </a:r>
            <a:r>
              <a:rPr lang="sv-SE" sz="2000" dirty="0" err="1"/>
              <a:t>indispensable</a:t>
            </a:r>
            <a:r>
              <a:rPr lang="sv-SE" sz="2000" dirty="0"/>
              <a:t> </a:t>
            </a:r>
            <a:r>
              <a:rPr lang="sv-SE" sz="2000" dirty="0" err="1"/>
              <a:t>to</a:t>
            </a:r>
            <a:r>
              <a:rPr lang="sv-SE" sz="2000" dirty="0"/>
              <a:t> all </a:t>
            </a:r>
            <a:r>
              <a:rPr lang="sv-SE" sz="2000" dirty="0" err="1"/>
              <a:t>competitors</a:t>
            </a:r>
            <a:r>
              <a:rPr lang="sv-SE" sz="2000" dirty="0"/>
              <a:t> </a:t>
            </a:r>
            <a:r>
              <a:rPr lang="sv-SE" sz="2000" dirty="0" err="1"/>
              <a:t>which</a:t>
            </a:r>
            <a:r>
              <a:rPr lang="sv-SE" sz="2000" dirty="0"/>
              <a:t> </a:t>
            </a:r>
            <a:r>
              <a:rPr lang="sv-SE" sz="2000" dirty="0" err="1"/>
              <a:t>envisage</a:t>
            </a:r>
            <a:r>
              <a:rPr lang="sv-SE" sz="2000" dirty="0"/>
              <a:t> </a:t>
            </a:r>
            <a:r>
              <a:rPr lang="sv-SE" sz="2000" dirty="0" err="1"/>
              <a:t>manufacturing</a:t>
            </a:r>
            <a:r>
              <a:rPr lang="sv-SE" sz="2000" dirty="0"/>
              <a:t> </a:t>
            </a:r>
            <a:r>
              <a:rPr lang="sv-SE" sz="2000" dirty="0" err="1"/>
              <a:t>products</a:t>
            </a:r>
            <a:r>
              <a:rPr lang="sv-SE" sz="2000" dirty="0"/>
              <a:t> </a:t>
            </a:r>
            <a:r>
              <a:rPr lang="sv-SE" sz="2000" dirty="0" err="1"/>
              <a:t>that</a:t>
            </a:r>
            <a:r>
              <a:rPr lang="sv-SE" sz="2000" dirty="0"/>
              <a:t> </a:t>
            </a:r>
            <a:r>
              <a:rPr lang="sv-SE" sz="2000" dirty="0" err="1"/>
              <a:t>comply</a:t>
            </a:r>
            <a:r>
              <a:rPr lang="sv-SE" sz="2000" dirty="0"/>
              <a:t> </a:t>
            </a:r>
            <a:r>
              <a:rPr lang="sv-SE" sz="2000" dirty="0" err="1"/>
              <a:t>with</a:t>
            </a:r>
            <a:r>
              <a:rPr lang="sv-SE" sz="2000" dirty="0"/>
              <a:t> the standard </a:t>
            </a:r>
            <a:r>
              <a:rPr lang="sv-SE" sz="2000" dirty="0" err="1"/>
              <a:t>to</a:t>
            </a:r>
            <a:r>
              <a:rPr lang="sv-SE" sz="2000" dirty="0"/>
              <a:t> </a:t>
            </a:r>
            <a:r>
              <a:rPr lang="sv-SE" sz="2000" dirty="0" err="1"/>
              <a:t>which</a:t>
            </a:r>
            <a:r>
              <a:rPr lang="sv-SE" sz="2000" dirty="0"/>
              <a:t> it is </a:t>
            </a:r>
            <a:r>
              <a:rPr lang="sv-SE" sz="2000" dirty="0" err="1"/>
              <a:t>linked</a:t>
            </a:r>
            <a:r>
              <a:rPr lang="sv-SE" sz="2000" dirty="0"/>
              <a:t> </a:t>
            </a:r>
          </a:p>
          <a:p>
            <a:r>
              <a:rPr lang="sv-SE" sz="2000" dirty="0" err="1"/>
              <a:t>Secondly</a:t>
            </a:r>
            <a:r>
              <a:rPr lang="sv-SE" sz="2000" dirty="0"/>
              <a:t>, the </a:t>
            </a:r>
            <a:r>
              <a:rPr lang="sv-SE" sz="2000" dirty="0" err="1"/>
              <a:t>case</a:t>
            </a:r>
            <a:r>
              <a:rPr lang="sv-SE" sz="2000" dirty="0"/>
              <a:t> </a:t>
            </a:r>
            <a:r>
              <a:rPr lang="sv-SE" sz="2000" dirty="0" err="1"/>
              <a:t>should</a:t>
            </a:r>
            <a:r>
              <a:rPr lang="sv-SE" sz="2000" dirty="0"/>
              <a:t> be </a:t>
            </a:r>
            <a:r>
              <a:rPr lang="sv-SE" sz="2000" dirty="0" err="1"/>
              <a:t>distinguished</a:t>
            </a:r>
            <a:r>
              <a:rPr lang="sv-SE" sz="2000" dirty="0"/>
              <a:t> by the </a:t>
            </a:r>
            <a:r>
              <a:rPr lang="sv-SE" sz="2000" dirty="0" err="1"/>
              <a:t>fact</a:t>
            </a:r>
            <a:r>
              <a:rPr lang="sv-SE" sz="2000" dirty="0"/>
              <a:t> </a:t>
            </a:r>
            <a:r>
              <a:rPr lang="sv-SE" sz="2000" dirty="0" err="1"/>
              <a:t>that</a:t>
            </a:r>
            <a:r>
              <a:rPr lang="sv-SE" sz="2000" dirty="0"/>
              <a:t> the patent at </a:t>
            </a:r>
            <a:r>
              <a:rPr lang="sv-SE" sz="2000" dirty="0" err="1"/>
              <a:t>issue</a:t>
            </a:r>
            <a:r>
              <a:rPr lang="sv-SE" sz="2000" dirty="0"/>
              <a:t> </a:t>
            </a:r>
            <a:r>
              <a:rPr lang="sv-SE" sz="2000" dirty="0" err="1"/>
              <a:t>obtained</a:t>
            </a:r>
            <a:r>
              <a:rPr lang="sv-SE" sz="2000" dirty="0"/>
              <a:t> SEP status </a:t>
            </a:r>
            <a:r>
              <a:rPr lang="sv-SE" sz="2000" dirty="0" err="1"/>
              <a:t>only</a:t>
            </a:r>
            <a:r>
              <a:rPr lang="sv-SE" sz="2000" dirty="0"/>
              <a:t> in </a:t>
            </a:r>
            <a:r>
              <a:rPr lang="sv-SE" sz="2000" dirty="0" err="1"/>
              <a:t>return</a:t>
            </a:r>
            <a:r>
              <a:rPr lang="sv-SE" sz="2000" dirty="0"/>
              <a:t> for the </a:t>
            </a:r>
            <a:r>
              <a:rPr lang="sv-SE" sz="2000" dirty="0" err="1"/>
              <a:t>proprietor’s</a:t>
            </a:r>
            <a:r>
              <a:rPr lang="sv-SE" sz="2000" dirty="0"/>
              <a:t> </a:t>
            </a:r>
            <a:r>
              <a:rPr lang="sv-SE" sz="2000" dirty="0" err="1"/>
              <a:t>irrevocable</a:t>
            </a:r>
            <a:r>
              <a:rPr lang="sv-SE" sz="2000" dirty="0"/>
              <a:t> </a:t>
            </a:r>
            <a:r>
              <a:rPr lang="sv-SE" sz="2000" dirty="0" err="1"/>
              <a:t>undertaking</a:t>
            </a:r>
            <a:r>
              <a:rPr lang="sv-SE" sz="2000" dirty="0"/>
              <a:t>, given </a:t>
            </a:r>
            <a:r>
              <a:rPr lang="sv-SE" sz="2000" dirty="0" err="1"/>
              <a:t>to</a:t>
            </a:r>
            <a:r>
              <a:rPr lang="sv-SE" sz="2000" dirty="0"/>
              <a:t> the </a:t>
            </a:r>
            <a:r>
              <a:rPr lang="sv-SE" sz="2000" dirty="0" err="1"/>
              <a:t>standardisation</a:t>
            </a:r>
            <a:r>
              <a:rPr lang="sv-SE" sz="2000" dirty="0"/>
              <a:t> </a:t>
            </a:r>
            <a:r>
              <a:rPr lang="sv-SE" sz="2000" dirty="0" err="1"/>
              <a:t>body</a:t>
            </a:r>
            <a:r>
              <a:rPr lang="sv-SE" sz="2000" dirty="0"/>
              <a:t> in </a:t>
            </a:r>
            <a:r>
              <a:rPr lang="sv-SE" sz="2000" dirty="0" err="1"/>
              <a:t>question</a:t>
            </a:r>
            <a:r>
              <a:rPr lang="sv-SE" sz="2000" dirty="0"/>
              <a:t>, </a:t>
            </a:r>
            <a:r>
              <a:rPr lang="sv-SE" sz="2000" dirty="0" err="1"/>
              <a:t>that</a:t>
            </a:r>
            <a:r>
              <a:rPr lang="sv-SE" sz="2000" dirty="0"/>
              <a:t> it is </a:t>
            </a:r>
            <a:r>
              <a:rPr lang="sv-SE" sz="2000" dirty="0" err="1"/>
              <a:t>prepared</a:t>
            </a:r>
            <a:r>
              <a:rPr lang="sv-SE" sz="2000" dirty="0"/>
              <a:t> </a:t>
            </a:r>
            <a:r>
              <a:rPr lang="sv-SE" sz="2000" dirty="0" err="1"/>
              <a:t>to</a:t>
            </a:r>
            <a:r>
              <a:rPr lang="sv-SE" sz="2000" dirty="0"/>
              <a:t> grant </a:t>
            </a:r>
            <a:r>
              <a:rPr lang="sv-SE" sz="2000" dirty="0" err="1"/>
              <a:t>licences</a:t>
            </a:r>
            <a:r>
              <a:rPr lang="sv-SE" sz="2000" dirty="0"/>
              <a:t> on FRAND terms.</a:t>
            </a:r>
          </a:p>
        </p:txBody>
      </p:sp>
    </p:spTree>
    <p:extLst>
      <p:ext uri="{BB962C8B-B14F-4D97-AF65-F5344CB8AC3E}">
        <p14:creationId xmlns:p14="http://schemas.microsoft.com/office/powerpoint/2010/main" val="210921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400" b="1" dirty="0" err="1"/>
              <a:t>Huawei-case</a:t>
            </a:r>
            <a:r>
              <a:rPr lang="sv-SE" sz="2400" b="1" dirty="0"/>
              <a:t> </a:t>
            </a:r>
            <a:r>
              <a:rPr lang="sv-SE" sz="2400" b="1" dirty="0" err="1"/>
              <a:t>continue</a:t>
            </a:r>
            <a:endParaRPr lang="sv-SE" sz="2400" b="1" dirty="0"/>
          </a:p>
        </p:txBody>
      </p:sp>
      <p:sp>
        <p:nvSpPr>
          <p:cNvPr id="3" name="Platshållare för innehåll 2"/>
          <p:cNvSpPr>
            <a:spLocks noGrp="1"/>
          </p:cNvSpPr>
          <p:nvPr>
            <p:ph idx="1"/>
          </p:nvPr>
        </p:nvSpPr>
        <p:spPr>
          <a:xfrm>
            <a:off x="323528" y="1844824"/>
            <a:ext cx="8352928" cy="4707632"/>
          </a:xfrm>
        </p:spPr>
        <p:txBody>
          <a:bodyPr/>
          <a:lstStyle/>
          <a:p>
            <a:r>
              <a:rPr lang="sv-SE" sz="2000" dirty="0"/>
              <a:t>ECJ </a:t>
            </a:r>
            <a:r>
              <a:rPr lang="sv-SE" sz="2000" dirty="0" err="1"/>
              <a:t>stipulates</a:t>
            </a:r>
            <a:r>
              <a:rPr lang="sv-SE" sz="2000" dirty="0"/>
              <a:t> the </a:t>
            </a:r>
            <a:r>
              <a:rPr lang="sv-SE" sz="2000" dirty="0" err="1"/>
              <a:t>good</a:t>
            </a:r>
            <a:r>
              <a:rPr lang="sv-SE" sz="2000" dirty="0"/>
              <a:t> </a:t>
            </a:r>
            <a:r>
              <a:rPr lang="sv-SE" sz="2000" dirty="0" err="1"/>
              <a:t>governance</a:t>
            </a:r>
            <a:r>
              <a:rPr lang="sv-SE" sz="2000" dirty="0"/>
              <a:t> </a:t>
            </a:r>
            <a:r>
              <a:rPr lang="sv-SE" sz="2000" dirty="0" err="1"/>
              <a:t>procedural</a:t>
            </a:r>
            <a:r>
              <a:rPr lang="sv-SE" sz="2000" dirty="0"/>
              <a:t> </a:t>
            </a:r>
            <a:r>
              <a:rPr lang="sv-SE" sz="2000" dirty="0" err="1"/>
              <a:t>rules</a:t>
            </a:r>
            <a:r>
              <a:rPr lang="sv-SE" sz="2000" dirty="0"/>
              <a:t>, </a:t>
            </a:r>
            <a:r>
              <a:rPr lang="sv-SE" sz="2000" dirty="0" err="1"/>
              <a:t>which</a:t>
            </a:r>
            <a:r>
              <a:rPr lang="sv-SE" sz="2000" dirty="0"/>
              <a:t> the </a:t>
            </a:r>
            <a:r>
              <a:rPr lang="sv-SE" sz="2000" dirty="0" err="1"/>
              <a:t>parties</a:t>
            </a:r>
            <a:r>
              <a:rPr lang="sv-SE" sz="2000" dirty="0"/>
              <a:t> in </a:t>
            </a:r>
            <a:r>
              <a:rPr lang="sv-SE" sz="2000" dirty="0" err="1"/>
              <a:t>these</a:t>
            </a:r>
            <a:r>
              <a:rPr lang="sv-SE" sz="2000" dirty="0"/>
              <a:t> situations must </a:t>
            </a:r>
            <a:r>
              <a:rPr lang="sv-SE" sz="2000" dirty="0" err="1"/>
              <a:t>adhere</a:t>
            </a:r>
            <a:r>
              <a:rPr lang="sv-SE" sz="2000" dirty="0"/>
              <a:t> </a:t>
            </a:r>
            <a:r>
              <a:rPr lang="sv-SE" sz="2000" dirty="0" err="1"/>
              <a:t>to</a:t>
            </a:r>
            <a:r>
              <a:rPr lang="sv-SE" sz="2000" dirty="0"/>
              <a:t> so not, on the </a:t>
            </a:r>
            <a:r>
              <a:rPr lang="sv-SE" sz="2000" dirty="0" err="1"/>
              <a:t>one</a:t>
            </a:r>
            <a:r>
              <a:rPr lang="sv-SE" sz="2000" dirty="0"/>
              <a:t> hand, </a:t>
            </a:r>
            <a:r>
              <a:rPr lang="sv-SE" sz="2000" dirty="0" err="1"/>
              <a:t>to</a:t>
            </a:r>
            <a:r>
              <a:rPr lang="sv-SE" sz="2000" dirty="0"/>
              <a:t> abuse a dominant position, nor, on the </a:t>
            </a:r>
            <a:r>
              <a:rPr lang="sv-SE" sz="2000" dirty="0" err="1"/>
              <a:t>other</a:t>
            </a:r>
            <a:r>
              <a:rPr lang="sv-SE" sz="2000" dirty="0"/>
              <a:t>, cause the national </a:t>
            </a:r>
            <a:r>
              <a:rPr lang="sv-SE" sz="2000" dirty="0" err="1"/>
              <a:t>court</a:t>
            </a:r>
            <a:r>
              <a:rPr lang="sv-SE" sz="2000" dirty="0"/>
              <a:t> </a:t>
            </a:r>
            <a:r>
              <a:rPr lang="sv-SE" sz="2000" dirty="0" err="1"/>
              <a:t>to</a:t>
            </a:r>
            <a:r>
              <a:rPr lang="sv-SE" sz="2000" dirty="0"/>
              <a:t> </a:t>
            </a:r>
            <a:r>
              <a:rPr lang="sv-SE" sz="2000" dirty="0" err="1"/>
              <a:t>agree</a:t>
            </a:r>
            <a:r>
              <a:rPr lang="sv-SE" sz="2000" dirty="0"/>
              <a:t> </a:t>
            </a:r>
            <a:r>
              <a:rPr lang="sv-SE" sz="2000" dirty="0" err="1"/>
              <a:t>to</a:t>
            </a:r>
            <a:r>
              <a:rPr lang="sv-SE" sz="2000" dirty="0"/>
              <a:t> order an </a:t>
            </a:r>
            <a:r>
              <a:rPr lang="sv-SE" sz="2000" dirty="0" err="1"/>
              <a:t>injunction</a:t>
            </a:r>
            <a:r>
              <a:rPr lang="sv-SE" sz="2000" dirty="0"/>
              <a:t> and </a:t>
            </a:r>
            <a:r>
              <a:rPr lang="sv-SE" sz="2000" dirty="0" err="1"/>
              <a:t>removal</a:t>
            </a:r>
            <a:r>
              <a:rPr lang="sv-SE" sz="2000" dirty="0"/>
              <a:t> </a:t>
            </a:r>
            <a:r>
              <a:rPr lang="sv-SE" sz="2000" dirty="0" err="1"/>
              <a:t>of</a:t>
            </a:r>
            <a:r>
              <a:rPr lang="sv-SE" sz="2000" dirty="0"/>
              <a:t> </a:t>
            </a:r>
            <a:r>
              <a:rPr lang="sv-SE" sz="2000" dirty="0" err="1"/>
              <a:t>goods</a:t>
            </a:r>
            <a:r>
              <a:rPr lang="sv-SE" sz="2000" dirty="0"/>
              <a:t>. In </a:t>
            </a:r>
            <a:r>
              <a:rPr lang="sv-SE" sz="2000" dirty="0" err="1"/>
              <a:t>this</a:t>
            </a:r>
            <a:r>
              <a:rPr lang="sv-SE" sz="2000" dirty="0"/>
              <a:t> part </a:t>
            </a:r>
            <a:r>
              <a:rPr lang="sv-SE" sz="2000" dirty="0" err="1"/>
              <a:t>of</a:t>
            </a:r>
            <a:r>
              <a:rPr lang="sv-SE" sz="2000" dirty="0"/>
              <a:t> the </a:t>
            </a:r>
            <a:r>
              <a:rPr lang="sv-SE" sz="2000" dirty="0" err="1"/>
              <a:t>judgment</a:t>
            </a:r>
            <a:r>
              <a:rPr lang="sv-SE" sz="2000" dirty="0"/>
              <a:t> the ECJ </a:t>
            </a:r>
            <a:r>
              <a:rPr lang="sv-SE" sz="2000" dirty="0" err="1"/>
              <a:t>follows</a:t>
            </a:r>
            <a:r>
              <a:rPr lang="sv-SE" sz="2000" dirty="0"/>
              <a:t> the </a:t>
            </a:r>
            <a:r>
              <a:rPr lang="sv-SE" sz="2000" dirty="0" err="1"/>
              <a:t>few</a:t>
            </a:r>
            <a:r>
              <a:rPr lang="sv-SE" sz="2000" dirty="0"/>
              <a:t> </a:t>
            </a:r>
            <a:r>
              <a:rPr lang="sv-SE" sz="2000" dirty="0" err="1"/>
              <a:t>procedural</a:t>
            </a:r>
            <a:r>
              <a:rPr lang="sv-SE" sz="2000" dirty="0"/>
              <a:t> </a:t>
            </a:r>
            <a:r>
              <a:rPr lang="sv-SE" sz="2000" dirty="0" err="1"/>
              <a:t>rules</a:t>
            </a:r>
            <a:r>
              <a:rPr lang="sv-SE" sz="2000" dirty="0"/>
              <a:t> </a:t>
            </a:r>
            <a:r>
              <a:rPr lang="sv-SE" sz="2000" dirty="0" err="1"/>
              <a:t>stipulated</a:t>
            </a:r>
            <a:r>
              <a:rPr lang="sv-SE" sz="2000" dirty="0"/>
              <a:t> by the AG, </a:t>
            </a:r>
            <a:r>
              <a:rPr lang="sv-SE" sz="2000" dirty="0" err="1"/>
              <a:t>which</a:t>
            </a:r>
            <a:r>
              <a:rPr lang="sv-SE" sz="2000" dirty="0"/>
              <a:t> in </a:t>
            </a:r>
            <a:r>
              <a:rPr lang="sv-SE" sz="2000" dirty="0" err="1"/>
              <a:t>turn</a:t>
            </a:r>
            <a:r>
              <a:rPr lang="sv-SE" sz="2000" dirty="0"/>
              <a:t>, </a:t>
            </a:r>
            <a:r>
              <a:rPr lang="sv-SE" sz="2000" dirty="0" err="1"/>
              <a:t>to</a:t>
            </a:r>
            <a:r>
              <a:rPr lang="sv-SE" sz="2000" dirty="0"/>
              <a:t> a </a:t>
            </a:r>
            <a:r>
              <a:rPr lang="sv-SE" sz="2000" dirty="0" err="1"/>
              <a:t>large</a:t>
            </a:r>
            <a:r>
              <a:rPr lang="sv-SE" sz="2000" dirty="0"/>
              <a:t> </a:t>
            </a:r>
            <a:r>
              <a:rPr lang="sv-SE" sz="2000" dirty="0" err="1"/>
              <a:t>extent</a:t>
            </a:r>
            <a:r>
              <a:rPr lang="sv-SE" sz="2000" dirty="0"/>
              <a:t>, </a:t>
            </a:r>
            <a:r>
              <a:rPr lang="sv-SE" sz="2000" dirty="0" err="1"/>
              <a:t>mirror</a:t>
            </a:r>
            <a:r>
              <a:rPr lang="sv-SE" sz="2000" dirty="0"/>
              <a:t> the </a:t>
            </a:r>
            <a:r>
              <a:rPr lang="sv-SE" sz="2000" dirty="0" err="1"/>
              <a:t>outline</a:t>
            </a:r>
            <a:r>
              <a:rPr lang="sv-SE" sz="2000" dirty="0"/>
              <a:t> in the Samsung decision by the Commission and the FTC Google settlement.</a:t>
            </a:r>
          </a:p>
          <a:p>
            <a:r>
              <a:rPr lang="sv-SE" sz="2000" dirty="0"/>
              <a:t>The </a:t>
            </a:r>
            <a:r>
              <a:rPr lang="sv-SE" sz="2000" dirty="0" err="1"/>
              <a:t>proprietor</a:t>
            </a:r>
            <a:r>
              <a:rPr lang="sv-SE" sz="2000" dirty="0"/>
              <a:t> </a:t>
            </a:r>
            <a:r>
              <a:rPr lang="sv-SE" sz="2000" dirty="0" err="1"/>
              <a:t>should</a:t>
            </a:r>
            <a:r>
              <a:rPr lang="sv-SE" sz="2000" dirty="0"/>
              <a:t> offer a </a:t>
            </a:r>
            <a:r>
              <a:rPr lang="sv-SE" sz="2000" dirty="0" err="1"/>
              <a:t>license</a:t>
            </a:r>
            <a:r>
              <a:rPr lang="sv-SE" sz="2000" dirty="0"/>
              <a:t> on FRAND terms. </a:t>
            </a:r>
          </a:p>
          <a:p>
            <a:r>
              <a:rPr lang="sv-SE" sz="2000" dirty="0"/>
              <a:t>The </a:t>
            </a:r>
            <a:r>
              <a:rPr lang="sv-SE" sz="2000" dirty="0" err="1"/>
              <a:t>willing</a:t>
            </a:r>
            <a:r>
              <a:rPr lang="sv-SE" sz="2000" dirty="0"/>
              <a:t> </a:t>
            </a:r>
            <a:r>
              <a:rPr lang="sv-SE" sz="2000" dirty="0" err="1"/>
              <a:t>licensee</a:t>
            </a:r>
            <a:r>
              <a:rPr lang="sv-SE" sz="2000" dirty="0"/>
              <a:t> </a:t>
            </a:r>
            <a:r>
              <a:rPr lang="sv-SE" sz="2000" dirty="0" err="1"/>
              <a:t>should</a:t>
            </a:r>
            <a:r>
              <a:rPr lang="sv-SE" sz="2000" dirty="0"/>
              <a:t> </a:t>
            </a:r>
            <a:r>
              <a:rPr lang="sv-SE" sz="2000" dirty="0" err="1"/>
              <a:t>diligently</a:t>
            </a:r>
            <a:r>
              <a:rPr lang="sv-SE" sz="2000" dirty="0"/>
              <a:t> </a:t>
            </a:r>
            <a:r>
              <a:rPr lang="sv-SE" sz="2000" dirty="0" err="1"/>
              <a:t>reply</a:t>
            </a:r>
            <a:r>
              <a:rPr lang="sv-SE" sz="2000" dirty="0"/>
              <a:t> and accept or </a:t>
            </a:r>
            <a:r>
              <a:rPr lang="sv-SE" sz="2000" dirty="0" err="1"/>
              <a:t>otherwise</a:t>
            </a:r>
            <a:r>
              <a:rPr lang="sv-SE" sz="2000" dirty="0"/>
              <a:t> </a:t>
            </a:r>
            <a:r>
              <a:rPr lang="sv-SE" sz="2000" dirty="0" err="1"/>
              <a:t>produce</a:t>
            </a:r>
            <a:r>
              <a:rPr lang="sv-SE" sz="2000" dirty="0"/>
              <a:t> a </a:t>
            </a:r>
            <a:r>
              <a:rPr lang="sv-SE" sz="2000" dirty="0" err="1"/>
              <a:t>counter</a:t>
            </a:r>
            <a:r>
              <a:rPr lang="sv-SE" sz="2000" dirty="0"/>
              <a:t>-offer. </a:t>
            </a:r>
          </a:p>
          <a:p>
            <a:r>
              <a:rPr lang="sv-SE" sz="2000" dirty="0" err="1"/>
              <a:t>However</a:t>
            </a:r>
            <a:r>
              <a:rPr lang="sv-SE" sz="2000" dirty="0"/>
              <a:t>, the ECJ is </a:t>
            </a:r>
            <a:r>
              <a:rPr lang="sv-SE" sz="2000" dirty="0" err="1"/>
              <a:t>also</a:t>
            </a:r>
            <a:r>
              <a:rPr lang="sv-SE" sz="2000" dirty="0"/>
              <a:t> </a:t>
            </a:r>
            <a:r>
              <a:rPr lang="sv-SE" sz="2000" dirty="0" err="1"/>
              <a:t>somewhat</a:t>
            </a:r>
            <a:r>
              <a:rPr lang="sv-SE" sz="2000" dirty="0"/>
              <a:t> </a:t>
            </a:r>
            <a:r>
              <a:rPr lang="sv-SE" sz="2000" dirty="0" err="1"/>
              <a:t>more</a:t>
            </a:r>
            <a:r>
              <a:rPr lang="sv-SE" sz="2000" dirty="0"/>
              <a:t> </a:t>
            </a:r>
            <a:r>
              <a:rPr lang="sv-SE" sz="2000" dirty="0" err="1"/>
              <a:t>conservative</a:t>
            </a:r>
            <a:r>
              <a:rPr lang="sv-SE" sz="2000" dirty="0"/>
              <a:t>.</a:t>
            </a:r>
          </a:p>
        </p:txBody>
      </p:sp>
    </p:spTree>
    <p:extLst>
      <p:ext uri="{BB962C8B-B14F-4D97-AF65-F5344CB8AC3E}">
        <p14:creationId xmlns:p14="http://schemas.microsoft.com/office/powerpoint/2010/main" val="1956581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da-DK" sz="2200" b="1">
                <a:latin typeface="Arial" charset="0"/>
              </a:rPr>
              <a:t>Comparativa analysis</a:t>
            </a:r>
          </a:p>
        </p:txBody>
      </p:sp>
      <p:sp>
        <p:nvSpPr>
          <p:cNvPr id="15363" name="Content Placeholder 2"/>
          <p:cNvSpPr>
            <a:spLocks noGrp="1"/>
          </p:cNvSpPr>
          <p:nvPr>
            <p:ph idx="1"/>
          </p:nvPr>
        </p:nvSpPr>
        <p:spPr>
          <a:xfrm>
            <a:off x="467544" y="1844824"/>
            <a:ext cx="8524056" cy="4419600"/>
          </a:xfrm>
        </p:spPr>
        <p:txBody>
          <a:bodyPr/>
          <a:lstStyle/>
          <a:p>
            <a:r>
              <a:rPr lang="en-US" sz="2200" dirty="0">
                <a:latin typeface="Arial" charset="0"/>
              </a:rPr>
              <a:t>The USA the IP law connected doctrine under the rules of injunction seems to imply that equity and public policy considerations above and beyond the ambit of US Antitrust law </a:t>
            </a:r>
          </a:p>
          <a:p>
            <a:pPr lvl="1"/>
            <a:r>
              <a:rPr lang="en-US" sz="1800" dirty="0">
                <a:latin typeface="Arial" charset="0"/>
              </a:rPr>
              <a:t>is the US development also above and beyond An </a:t>
            </a:r>
            <a:r>
              <a:rPr lang="en-US" sz="1800" i="1" dirty="0">
                <a:latin typeface="Arial" charset="0"/>
              </a:rPr>
              <a:t>euro</a:t>
            </a:r>
            <a:r>
              <a:rPr lang="en-US" sz="1800" dirty="0">
                <a:latin typeface="Arial" charset="0"/>
              </a:rPr>
              <a:t> (competition law) </a:t>
            </a:r>
            <a:r>
              <a:rPr lang="en-US" sz="1800" i="1" dirty="0" err="1">
                <a:latin typeface="Arial" charset="0"/>
              </a:rPr>
              <a:t>defence</a:t>
            </a:r>
            <a:r>
              <a:rPr lang="en-US" sz="1800" dirty="0">
                <a:latin typeface="Arial" charset="0"/>
              </a:rPr>
              <a:t>? In other words, easier access to SEPs in the US?</a:t>
            </a:r>
          </a:p>
          <a:p>
            <a:r>
              <a:rPr lang="en-US" sz="2200" dirty="0">
                <a:latin typeface="Arial" charset="0"/>
              </a:rPr>
              <a:t>In Europe it seems that EU Competition law is more readily available than the exemptions under Member States</a:t>
            </a:r>
            <a:r>
              <a:rPr lang="ja-JP" altLang="en-US" sz="2200" dirty="0">
                <a:latin typeface="Arial" charset="0"/>
              </a:rPr>
              <a:t>’</a:t>
            </a:r>
            <a:r>
              <a:rPr lang="en-US" sz="2200" dirty="0">
                <a:latin typeface="Arial" charset="0"/>
              </a:rPr>
              <a:t> patent laws. Public policy requirement not fulfilled?</a:t>
            </a:r>
          </a:p>
          <a:p>
            <a:r>
              <a:rPr lang="en-US" sz="2200" dirty="0">
                <a:latin typeface="Arial" charset="0"/>
              </a:rPr>
              <a:t>An indication how fast the US jurisprudence may shift</a:t>
            </a:r>
          </a:p>
          <a:p>
            <a:pPr>
              <a:buFontTx/>
              <a:buNone/>
            </a:pPr>
            <a:endParaRPr lang="da-DK" sz="2200" dirty="0">
              <a:latin typeface="Arial" charset="0"/>
            </a:endParaRPr>
          </a:p>
          <a:p>
            <a:pPr lvl="1"/>
            <a:endParaRPr lang="da-DK" sz="1800" dirty="0">
              <a:latin typeface="Arial" charset="0"/>
            </a:endParaRPr>
          </a:p>
        </p:txBody>
      </p:sp>
    </p:spTree>
    <p:extLst>
      <p:ext uri="{BB962C8B-B14F-4D97-AF65-F5344CB8AC3E}">
        <p14:creationId xmlns:p14="http://schemas.microsoft.com/office/powerpoint/2010/main" val="37302974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ldpunkt">
  <a:themeElements>
    <a:clrScheme name="Bildpunkt">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Bildpunkt">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Bildpunkt">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16B2CA258BEE489E4A37E4CE03F549" ma:contentTypeVersion="1" ma:contentTypeDescription="Create a new document." ma:contentTypeScope="" ma:versionID="07e34c69ac56d624d23f6e05d68e7fba">
  <xsd:schema xmlns:xsd="http://www.w3.org/2001/XMLSchema" xmlns:p="http://schemas.microsoft.com/office/2006/metadata/properties" xmlns:ns1="http://schemas.microsoft.com/sharepoint/v3" targetNamespace="http://schemas.microsoft.com/office/2006/metadata/properties" ma:root="true" ma:fieldsID="0d53df724fb5b98f5622d218503b436e" ns1:_="">
    <xsd:import namespace="http://schemas.microsoft.com/sharepoint/v3"/>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mageWidth" ma:index="9" nillable="true" ma:displayName="Picture Width" ma:internalName="ImageWidth" ma:readOnly="true">
      <xsd:simpleType>
        <xsd:restriction base="dms:Unknown"/>
      </xsd:simpleType>
    </xsd:element>
    <xsd:element name="ImageHeight" ma:index="10" nillable="true" ma:displayName="Picture Height" ma:internalName="ImageHeight" ma:readOnly="true">
      <xsd:simpleType>
        <xsd:restriction base="dms:Unknown"/>
      </xsd:simpleType>
    </xsd:element>
    <xsd:element name="PublishingStartDate" ma:index="12" nillable="true" ma:displayName="Scheduling Start Date" ma:description="" ma:hidden="true" ma:internalName="PublishingStartDate">
      <xsd:simpleType>
        <xsd:restriction base="dms:Unknown"/>
      </xsd:simpleType>
    </xsd:element>
    <xsd:element name="PublishingExpirationDate" ma:index="13"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6385B28-E800-4653-A524-6C7444F10502}">
  <ds:schemaRef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A0E9742-2E97-4819-A4E6-5387125AEDEA}">
  <ds:schemaRefs>
    <ds:schemaRef ds:uri="http://schemas.microsoft.com/sharepoint/v3/contenttype/forms"/>
  </ds:schemaRefs>
</ds:datastoreItem>
</file>

<file path=customXml/itemProps3.xml><?xml version="1.0" encoding="utf-8"?>
<ds:datastoreItem xmlns:ds="http://schemas.openxmlformats.org/officeDocument/2006/customXml" ds:itemID="{8283666F-3B66-471C-AE45-0B7CFB46F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Bildpunkt.thmx</Template>
  <TotalTime>11119</TotalTime>
  <Words>1512</Words>
  <Application>Microsoft Office PowerPoint</Application>
  <PresentationFormat>Skærmshow (4:3)</PresentationFormat>
  <Paragraphs>169</Paragraphs>
  <Slides>11</Slides>
  <Notes>9</Notes>
  <HiddenSlides>0</HiddenSlides>
  <MMClips>0</MMClips>
  <ScaleCrop>false</ScaleCrop>
  <HeadingPairs>
    <vt:vector size="6" baseType="variant">
      <vt:variant>
        <vt:lpstr>Benyttede skrifttyper</vt:lpstr>
      </vt:variant>
      <vt:variant>
        <vt:i4>6</vt:i4>
      </vt:variant>
      <vt:variant>
        <vt:lpstr>Tema</vt:lpstr>
      </vt:variant>
      <vt:variant>
        <vt:i4>1</vt:i4>
      </vt:variant>
      <vt:variant>
        <vt:lpstr>Slidetitler</vt:lpstr>
      </vt:variant>
      <vt:variant>
        <vt:i4>11</vt:i4>
      </vt:variant>
    </vt:vector>
  </HeadingPairs>
  <TitlesOfParts>
    <vt:vector size="18" baseType="lpstr">
      <vt:lpstr>ＭＳ Ｐゴシック</vt:lpstr>
      <vt:lpstr>Arial</vt:lpstr>
      <vt:lpstr>Corbel</vt:lpstr>
      <vt:lpstr>メイリオ</vt:lpstr>
      <vt:lpstr>Times New Roman</vt:lpstr>
      <vt:lpstr>Wingdings 2</vt:lpstr>
      <vt:lpstr>Bildpunkt</vt:lpstr>
      <vt:lpstr>The interface between EU competition law and standard essential patents –the Huawei case with some reflection on the US development</vt:lpstr>
      <vt:lpstr>What is the issue?</vt:lpstr>
      <vt:lpstr>Background</vt:lpstr>
      <vt:lpstr>Standards cases </vt:lpstr>
      <vt:lpstr>The US doctrine</vt:lpstr>
      <vt:lpstr>European development</vt:lpstr>
      <vt:lpstr>Huawei-case</vt:lpstr>
      <vt:lpstr>Huawei-case continue</vt:lpstr>
      <vt:lpstr>Comparativa analysis</vt:lpstr>
      <vt:lpstr>PowerPoint-præsentation</vt:lpstr>
      <vt:lpstr>The source of the problem, IP law. Are we seeing an embryo to a solution?</vt:lpstr>
    </vt:vector>
  </TitlesOfParts>
  <Company>CBS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Janie Huus Tange</dc:creator>
  <cp:lastModifiedBy>Jette Balslev</cp:lastModifiedBy>
  <cp:revision>370</cp:revision>
  <cp:lastPrinted>2013-05-16T12:15:31Z</cp:lastPrinted>
  <dcterms:created xsi:type="dcterms:W3CDTF">2003-09-08T13:00:51Z</dcterms:created>
  <dcterms:modified xsi:type="dcterms:W3CDTF">2016-06-19T14:59:41Z</dcterms:modified>
</cp:coreProperties>
</file>